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9" r:id="rId3"/>
    <p:sldId id="292" r:id="rId4"/>
    <p:sldId id="337" r:id="rId5"/>
    <p:sldId id="339" r:id="rId6"/>
    <p:sldId id="338" r:id="rId7"/>
    <p:sldId id="340" r:id="rId8"/>
    <p:sldId id="341" r:id="rId9"/>
    <p:sldId id="342" r:id="rId10"/>
    <p:sldId id="344" r:id="rId11"/>
    <p:sldId id="345" r:id="rId12"/>
    <p:sldId id="346" r:id="rId13"/>
    <p:sldId id="347" r:id="rId14"/>
    <p:sldId id="349" r:id="rId15"/>
    <p:sldId id="350" r:id="rId16"/>
    <p:sldId id="335" r:id="rId17"/>
    <p:sldId id="348" r:id="rId18"/>
    <p:sldId id="353" r:id="rId19"/>
    <p:sldId id="351" r:id="rId20"/>
    <p:sldId id="352" r:id="rId21"/>
    <p:sldId id="357" r:id="rId22"/>
    <p:sldId id="359" r:id="rId23"/>
    <p:sldId id="360" r:id="rId24"/>
    <p:sldId id="355" r:id="rId25"/>
    <p:sldId id="358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B9A7-7E01-455D-A064-AE8E51C23560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D046-054C-497B-97C4-EB59B0460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66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41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98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55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4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br>
              <a:rPr lang="fr-FR" dirty="0" smtClean="0"/>
            </a:br>
            <a:r>
              <a:rPr lang="fr-FR" sz="3600" dirty="0" smtClean="0"/>
              <a:t>Chapitre 8: </a:t>
            </a:r>
            <a:br>
              <a:rPr lang="fr-FR" sz="3600" dirty="0" smtClean="0"/>
            </a:br>
            <a:r>
              <a:rPr lang="fr-FR" sz="3600" dirty="0" smtClean="0"/>
              <a:t>L’Espace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>
            <a:off x="5747693" y="1930400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Prisme droit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Perspective cavalière: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e 29"/>
          <p:cNvGrpSpPr/>
          <p:nvPr/>
        </p:nvGrpSpPr>
        <p:grpSpPr>
          <a:xfrm>
            <a:off x="3933408" y="1930400"/>
            <a:ext cx="3077028" cy="1593102"/>
            <a:chOff x="3933408" y="1930400"/>
            <a:chExt cx="3077028" cy="1593102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3933408" y="3095329"/>
              <a:ext cx="551542" cy="42817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484950" y="3523501"/>
              <a:ext cx="150948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5994436" y="2609101"/>
              <a:ext cx="1016000" cy="91440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747693" y="1930400"/>
              <a:ext cx="1262743" cy="67870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3933408" y="1930400"/>
              <a:ext cx="1814285" cy="11359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31"/>
          <p:cNvCxnSpPr/>
          <p:nvPr/>
        </p:nvCxnSpPr>
        <p:spPr>
          <a:xfrm>
            <a:off x="3933408" y="4962306"/>
            <a:ext cx="551542" cy="4281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484950" y="5390478"/>
            <a:ext cx="15094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994436" y="4476078"/>
            <a:ext cx="1016000" cy="9144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47693" y="3797377"/>
            <a:ext cx="1262743" cy="678701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933408" y="3797377"/>
            <a:ext cx="1814285" cy="113590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484950" y="3523501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994436" y="3523501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010436" y="2629294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918930" y="3095329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6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/>
          <p:cNvCxnSpPr/>
          <p:nvPr/>
        </p:nvCxnSpPr>
        <p:spPr>
          <a:xfrm>
            <a:off x="3933408" y="4962306"/>
            <a:ext cx="551542" cy="4281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484950" y="5390478"/>
            <a:ext cx="15094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994436" y="4476078"/>
            <a:ext cx="1016000" cy="9144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47693" y="3797377"/>
            <a:ext cx="1262743" cy="678701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933408" y="3797377"/>
            <a:ext cx="1814285" cy="113590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7" b="38551"/>
          <a:stretch/>
        </p:blipFill>
        <p:spPr bwMode="auto">
          <a:xfrm rot="1773238">
            <a:off x="4726226" y="1981535"/>
            <a:ext cx="3867150" cy="9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cteur droit 41"/>
          <p:cNvCxnSpPr/>
          <p:nvPr/>
        </p:nvCxnSpPr>
        <p:spPr>
          <a:xfrm>
            <a:off x="5747693" y="1930400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Prisme droit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Perspective cavalière: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e 29"/>
          <p:cNvGrpSpPr/>
          <p:nvPr/>
        </p:nvGrpSpPr>
        <p:grpSpPr>
          <a:xfrm>
            <a:off x="3933408" y="1930400"/>
            <a:ext cx="3077028" cy="1593102"/>
            <a:chOff x="3933408" y="1930400"/>
            <a:chExt cx="3077028" cy="1593102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3933408" y="3095329"/>
              <a:ext cx="551542" cy="42817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484950" y="3523501"/>
              <a:ext cx="150948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5994436" y="2609101"/>
              <a:ext cx="1016000" cy="91440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747693" y="1930400"/>
              <a:ext cx="1262743" cy="67870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3933408" y="1930400"/>
              <a:ext cx="1814285" cy="11359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onnecteur droit 37"/>
          <p:cNvCxnSpPr/>
          <p:nvPr/>
        </p:nvCxnSpPr>
        <p:spPr>
          <a:xfrm>
            <a:off x="4484950" y="3523501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994436" y="3523501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010436" y="2629294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918930" y="3095329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3936715" y="3079699"/>
            <a:ext cx="3077028" cy="1593102"/>
            <a:chOff x="3936715" y="3079699"/>
            <a:chExt cx="3077028" cy="1593102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3936715" y="4244628"/>
              <a:ext cx="551542" cy="4281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88257" y="4672800"/>
              <a:ext cx="150948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5997743" y="3758400"/>
              <a:ext cx="1016000" cy="9144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5751000" y="3079699"/>
              <a:ext cx="1262743" cy="67870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3936715" y="3079699"/>
              <a:ext cx="1814285" cy="113590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7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8.14815E-6 L 0.01094 0.05416 L -0.04296 0.01805 L -0.00781 0.11527 L -0.075 0.07083 L -0.05546 0.16527 L -0.11875 0.12777 L -0.10312 0.2111 L -0.15312 0.15972 L -0.13984 0.26249 L -0.19218 0.21388 L -0.17656 0.33055 L -0.30156 0.37083 " pathEditMode="relative" ptsTypes="AAAAAAAAAAAAA">
                                      <p:cBhvr>
                                        <p:cTn id="14" dur="5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>
            <a:off x="5747693" y="1930400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Prisme droit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Perspective cavalière: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e 29"/>
          <p:cNvGrpSpPr/>
          <p:nvPr/>
        </p:nvGrpSpPr>
        <p:grpSpPr>
          <a:xfrm>
            <a:off x="3933408" y="1930400"/>
            <a:ext cx="3077028" cy="1593102"/>
            <a:chOff x="3933408" y="1930400"/>
            <a:chExt cx="3077028" cy="1593102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3933408" y="3095329"/>
              <a:ext cx="551542" cy="42817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484950" y="3523501"/>
              <a:ext cx="150948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5994436" y="2609101"/>
              <a:ext cx="1016000" cy="91440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747693" y="1930400"/>
              <a:ext cx="1262743" cy="67870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3933408" y="1930400"/>
              <a:ext cx="1814285" cy="11359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31"/>
          <p:cNvCxnSpPr/>
          <p:nvPr/>
        </p:nvCxnSpPr>
        <p:spPr>
          <a:xfrm>
            <a:off x="3933408" y="4962306"/>
            <a:ext cx="551542" cy="4281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484950" y="5390478"/>
            <a:ext cx="15094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994436" y="4476078"/>
            <a:ext cx="1016000" cy="9144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47693" y="3797377"/>
            <a:ext cx="1262743" cy="678701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933408" y="3797377"/>
            <a:ext cx="1814285" cy="113590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484950" y="3523501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994436" y="3523501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010436" y="2629294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918930" y="3095329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4840550" y="2498350"/>
            <a:ext cx="918116" cy="2892127"/>
            <a:chOff x="4840550" y="2498350"/>
            <a:chExt cx="918116" cy="2892127"/>
          </a:xfrm>
        </p:grpSpPr>
        <p:cxnSp>
          <p:nvCxnSpPr>
            <p:cNvPr id="43" name="Connecteur droit 42"/>
            <p:cNvCxnSpPr/>
            <p:nvPr/>
          </p:nvCxnSpPr>
          <p:spPr>
            <a:xfrm>
              <a:off x="4840550" y="2513637"/>
              <a:ext cx="0" cy="184678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5758666" y="3523500"/>
              <a:ext cx="0" cy="18467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4840550" y="2498350"/>
              <a:ext cx="907142" cy="10543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851524" y="4336141"/>
              <a:ext cx="907142" cy="105433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7" b="38551"/>
          <a:stretch/>
        </p:blipFill>
        <p:spPr bwMode="auto">
          <a:xfrm rot="3130130">
            <a:off x="4194820" y="2354979"/>
            <a:ext cx="3867150" cy="9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463 L -0.04479 -0.03888 L -0.00833 0.07963 L -0.05 0.0463 L -0.01666 0.15024 L -0.05416 0.11713 L -0.02395 0.21482 L -0.05729 0.20232 L -0.02812 0.28774 L -0.06666 0.27107 L -0.31562 0.19607 " pathEditMode="relative" rAng="0" ptsTypes="AAAAAAAAAAA">
                                      <p:cBhvr>
                                        <p:cTn id="14" dur="4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Cylindre de révolution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</a:p>
          <a:p>
            <a:pPr marL="0" indent="0">
              <a:buNone/>
            </a:pPr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cylindre de révolution </a:t>
            </a:r>
            <a:r>
              <a:rPr lang="fr-FR" sz="2000" dirty="0" smtClean="0"/>
              <a:t>est un solide qui possède:</a:t>
            </a:r>
          </a:p>
          <a:p>
            <a:pPr lvl="1"/>
            <a:r>
              <a:rPr lang="fr-FR" sz="1800" dirty="0" smtClean="0"/>
              <a:t>Deux cercles superposables pour </a:t>
            </a:r>
            <a:r>
              <a:rPr lang="fr-FR" sz="1800" b="1" dirty="0" smtClean="0">
                <a:solidFill>
                  <a:srgbClr val="0070C0"/>
                </a:solidFill>
              </a:rPr>
              <a:t>bases</a:t>
            </a:r>
            <a:r>
              <a:rPr lang="fr-FR" sz="1800" dirty="0" smtClean="0"/>
              <a:t>,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2" name="Connecteur droit 41"/>
          <p:cNvCxnSpPr/>
          <p:nvPr/>
        </p:nvCxnSpPr>
        <p:spPr>
          <a:xfrm>
            <a:off x="5366035" y="3146854"/>
            <a:ext cx="0" cy="2800865"/>
          </a:xfrm>
          <a:prstGeom prst="line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040145" y="4401616"/>
            <a:ext cx="132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hauteur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32" name="Connecteur droit 31"/>
          <p:cNvCxnSpPr>
            <a:stCxn id="26" idx="2"/>
            <a:endCxn id="4" idx="2"/>
          </p:cNvCxnSpPr>
          <p:nvPr/>
        </p:nvCxnSpPr>
        <p:spPr>
          <a:xfrm flipH="1">
            <a:off x="5599950" y="3254474"/>
            <a:ext cx="15025" cy="263079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5599950" y="5350193"/>
            <a:ext cx="2021983" cy="10701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>
            <a:endCxn id="4" idx="6"/>
          </p:cNvCxnSpPr>
          <p:nvPr/>
        </p:nvCxnSpPr>
        <p:spPr>
          <a:xfrm flipH="1">
            <a:off x="7621933" y="3254473"/>
            <a:ext cx="15026" cy="26307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5614975" y="2719400"/>
            <a:ext cx="2021983" cy="10701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ecteurs 7"/>
          <p:cNvSpPr/>
          <p:nvPr/>
        </p:nvSpPr>
        <p:spPr>
          <a:xfrm>
            <a:off x="5599950" y="5350192"/>
            <a:ext cx="2037008" cy="1070147"/>
          </a:xfrm>
          <a:prstGeom prst="pie">
            <a:avLst>
              <a:gd name="adj1" fmla="val 11481570"/>
              <a:gd name="adj2" fmla="val 20900721"/>
            </a:avLst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/>
      <p:bldP spid="4" grpId="0" animBg="1"/>
      <p:bldP spid="2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Cylindre de révolution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</a:p>
          <a:p>
            <a:pPr marL="0" indent="0">
              <a:buNone/>
            </a:pPr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cylindre de révolution </a:t>
            </a:r>
            <a:r>
              <a:rPr lang="fr-FR" sz="2000" dirty="0" smtClean="0"/>
              <a:t>est un solide qui possède:</a:t>
            </a:r>
          </a:p>
          <a:p>
            <a:pPr lvl="1"/>
            <a:r>
              <a:rPr lang="fr-FR" sz="1800" dirty="0" smtClean="0"/>
              <a:t>Deux cercles superposables pour </a:t>
            </a:r>
            <a:r>
              <a:rPr lang="fr-FR" sz="1800" b="1" dirty="0" smtClean="0">
                <a:solidFill>
                  <a:srgbClr val="0070C0"/>
                </a:solidFill>
              </a:rPr>
              <a:t>bases</a:t>
            </a:r>
            <a:r>
              <a:rPr lang="fr-FR" sz="1800" dirty="0" smtClean="0"/>
              <a:t>,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2" name="Connecteur droit 41"/>
          <p:cNvCxnSpPr/>
          <p:nvPr/>
        </p:nvCxnSpPr>
        <p:spPr>
          <a:xfrm>
            <a:off x="5366035" y="3113903"/>
            <a:ext cx="0" cy="2875005"/>
          </a:xfrm>
          <a:prstGeom prst="line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040145" y="4401616"/>
            <a:ext cx="132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hauteur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32" name="Connecteur droit 31"/>
          <p:cNvCxnSpPr>
            <a:stCxn id="26" idx="2"/>
            <a:endCxn id="4" idx="2"/>
          </p:cNvCxnSpPr>
          <p:nvPr/>
        </p:nvCxnSpPr>
        <p:spPr>
          <a:xfrm flipH="1">
            <a:off x="5599950" y="3254474"/>
            <a:ext cx="15025" cy="263079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5599950" y="5350193"/>
            <a:ext cx="2021983" cy="10701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>
            <a:endCxn id="4" idx="6"/>
          </p:cNvCxnSpPr>
          <p:nvPr/>
        </p:nvCxnSpPr>
        <p:spPr>
          <a:xfrm flipH="1">
            <a:off x="7621933" y="3254473"/>
            <a:ext cx="15026" cy="26307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5614975" y="2719400"/>
            <a:ext cx="2021983" cy="10701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ecteurs 7"/>
          <p:cNvSpPr/>
          <p:nvPr/>
        </p:nvSpPr>
        <p:spPr>
          <a:xfrm>
            <a:off x="5599950" y="5350192"/>
            <a:ext cx="2037008" cy="1070147"/>
          </a:xfrm>
          <a:prstGeom prst="pie">
            <a:avLst>
              <a:gd name="adj1" fmla="val 11481570"/>
              <a:gd name="adj2" fmla="val 20900721"/>
            </a:avLst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614975" y="3963207"/>
            <a:ext cx="2055041" cy="1076586"/>
            <a:chOff x="5614975" y="3963207"/>
            <a:chExt cx="2055041" cy="1076586"/>
          </a:xfrm>
        </p:grpSpPr>
        <p:sp>
          <p:nvSpPr>
            <p:cNvPr id="36" name="Ellipse 35"/>
            <p:cNvSpPr/>
            <p:nvPr/>
          </p:nvSpPr>
          <p:spPr>
            <a:xfrm>
              <a:off x="5614975" y="3963207"/>
              <a:ext cx="2021983" cy="10701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ecteurs 40"/>
            <p:cNvSpPr/>
            <p:nvPr/>
          </p:nvSpPr>
          <p:spPr>
            <a:xfrm>
              <a:off x="5633008" y="3969646"/>
              <a:ext cx="2037008" cy="1070147"/>
            </a:xfrm>
            <a:prstGeom prst="pie">
              <a:avLst>
                <a:gd name="adj1" fmla="val 11481570"/>
                <a:gd name="adj2" fmla="val 20900721"/>
              </a:avLst>
            </a:prstGeom>
            <a:noFill/>
            <a:ln w="571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7" b="38551"/>
          <a:stretch/>
        </p:blipFill>
        <p:spPr bwMode="auto">
          <a:xfrm rot="2808725">
            <a:off x="7263875" y="3117246"/>
            <a:ext cx="2902590" cy="73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1.85185E-6 L -0.05103 0.11667 L -0.08958 0.04259 L -0.08124 0.14259 L -0.12187 0.07222 L -0.12187 0.15556 L -0.15833 0.09259 L -0.16458 0.16667 L -0.19062 0.1 L -0.19999 0.17222 L -0.2302 0.09815 L -0.25103 0.18519 L -0.51145 0.06296 " pathEditMode="relative" ptsTypes="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Cylindre de révolution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</a:p>
          <a:p>
            <a:pPr marL="0" indent="0">
              <a:buNone/>
            </a:pPr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cylindre de révolution </a:t>
            </a:r>
            <a:r>
              <a:rPr lang="fr-FR" sz="2000" dirty="0" smtClean="0"/>
              <a:t>est un solide qui possède:</a:t>
            </a:r>
          </a:p>
          <a:p>
            <a:pPr lvl="1"/>
            <a:r>
              <a:rPr lang="fr-FR" sz="1800" dirty="0" smtClean="0"/>
              <a:t>Deux cercles superposables pour </a:t>
            </a:r>
            <a:r>
              <a:rPr lang="fr-FR" sz="1800" b="1" dirty="0" smtClean="0">
                <a:solidFill>
                  <a:srgbClr val="0070C0"/>
                </a:solidFill>
              </a:rPr>
              <a:t>bases</a:t>
            </a:r>
            <a:r>
              <a:rPr lang="fr-FR" sz="1800" dirty="0" smtClean="0"/>
              <a:t>,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2" name="Connecteur droit 41"/>
          <p:cNvCxnSpPr/>
          <p:nvPr/>
        </p:nvCxnSpPr>
        <p:spPr>
          <a:xfrm>
            <a:off x="5366035" y="3254473"/>
            <a:ext cx="0" cy="2809777"/>
          </a:xfrm>
          <a:prstGeom prst="line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040145" y="4401616"/>
            <a:ext cx="132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hauteur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32" name="Connecteur droit 31"/>
          <p:cNvCxnSpPr>
            <a:stCxn id="26" idx="2"/>
            <a:endCxn id="4" idx="2"/>
          </p:cNvCxnSpPr>
          <p:nvPr/>
        </p:nvCxnSpPr>
        <p:spPr>
          <a:xfrm flipH="1">
            <a:off x="5599950" y="3254474"/>
            <a:ext cx="15025" cy="263079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5599950" y="5350193"/>
            <a:ext cx="2021983" cy="10701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>
            <a:endCxn id="4" idx="6"/>
          </p:cNvCxnSpPr>
          <p:nvPr/>
        </p:nvCxnSpPr>
        <p:spPr>
          <a:xfrm flipH="1">
            <a:off x="7621933" y="3254473"/>
            <a:ext cx="15026" cy="26307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5614975" y="2719400"/>
            <a:ext cx="2021983" cy="10701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ecteurs 7"/>
          <p:cNvSpPr/>
          <p:nvPr/>
        </p:nvSpPr>
        <p:spPr>
          <a:xfrm>
            <a:off x="5599950" y="5350192"/>
            <a:ext cx="2037008" cy="1070147"/>
          </a:xfrm>
          <a:prstGeom prst="pie">
            <a:avLst>
              <a:gd name="adj1" fmla="val 11481570"/>
              <a:gd name="adj2" fmla="val 20900721"/>
            </a:avLst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896063" y="2876119"/>
            <a:ext cx="729904" cy="3544221"/>
            <a:chOff x="5896063" y="2876119"/>
            <a:chExt cx="729904" cy="3544221"/>
          </a:xfrm>
        </p:grpSpPr>
        <p:cxnSp>
          <p:nvCxnSpPr>
            <p:cNvPr id="7" name="Connecteur droit 6"/>
            <p:cNvCxnSpPr>
              <a:stCxn id="26" idx="1"/>
              <a:endCxn id="26" idx="4"/>
            </p:cNvCxnSpPr>
            <p:nvPr/>
          </p:nvCxnSpPr>
          <p:spPr>
            <a:xfrm>
              <a:off x="5911088" y="2876119"/>
              <a:ext cx="714879" cy="9134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4" idx="1"/>
              <a:endCxn id="4" idx="4"/>
            </p:cNvCxnSpPr>
            <p:nvPr/>
          </p:nvCxnSpPr>
          <p:spPr>
            <a:xfrm>
              <a:off x="5896063" y="5506912"/>
              <a:ext cx="714879" cy="91342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stCxn id="26" idx="4"/>
              <a:endCxn id="4" idx="4"/>
            </p:cNvCxnSpPr>
            <p:nvPr/>
          </p:nvCxnSpPr>
          <p:spPr>
            <a:xfrm flipH="1">
              <a:off x="6610942" y="3789547"/>
              <a:ext cx="15025" cy="26307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26" idx="1"/>
              <a:endCxn id="4" idx="1"/>
            </p:cNvCxnSpPr>
            <p:nvPr/>
          </p:nvCxnSpPr>
          <p:spPr>
            <a:xfrm flipH="1">
              <a:off x="5896063" y="2876119"/>
              <a:ext cx="15025" cy="263079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7" b="38551"/>
          <a:stretch/>
        </p:blipFill>
        <p:spPr bwMode="auto">
          <a:xfrm rot="2808725">
            <a:off x="6818539" y="2386298"/>
            <a:ext cx="3867150" cy="9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5.18519E-6 L -0.18334 -0.00184 L -0.13386 0.07779 L -0.20156 0.13519 L -0.13959 0.18797 L -0.20469 0.23334 L -0.1349 0.3213 L -0.20365 0.36019 L -0.14375 0.43427 L -0.31198 0.5139 L -0.54948 0.25834 " pathEditMode="relative" ptsTypes="AAAAAAAAAAA">
                                      <p:cBhvr>
                                        <p:cTn id="14" dur="7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30 page 406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410087"/>
            <a:ext cx="7375930" cy="456208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H="1">
            <a:off x="2581275" y="3648075"/>
            <a:ext cx="433387" cy="885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2581275" y="4533900"/>
            <a:ext cx="866775" cy="866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3038475" y="3648075"/>
            <a:ext cx="409575" cy="175260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7391400" y="4914900"/>
            <a:ext cx="104775" cy="10477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267700" y="4481512"/>
            <a:ext cx="104775" cy="10477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829550" y="4038599"/>
            <a:ext cx="104775" cy="10477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116840" y="4481512"/>
            <a:ext cx="104775" cy="10477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>
            <a:off x="6174319" y="4547058"/>
            <a:ext cx="1285405" cy="42862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169227" y="4077827"/>
            <a:ext cx="1723555" cy="45607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471539" y="4533899"/>
            <a:ext cx="861777" cy="4298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7876512" y="4098822"/>
            <a:ext cx="430889" cy="425553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eur droit 54"/>
          <p:cNvCxnSpPr/>
          <p:nvPr/>
        </p:nvCxnSpPr>
        <p:spPr>
          <a:xfrm flipH="1">
            <a:off x="8564879" y="4991100"/>
            <a:ext cx="436351" cy="601491"/>
          </a:xfrm>
          <a:prstGeom prst="line">
            <a:avLst/>
          </a:prstGeom>
          <a:ln w="381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8985242" y="4989420"/>
            <a:ext cx="646944" cy="292751"/>
          </a:xfrm>
          <a:prstGeom prst="line">
            <a:avLst/>
          </a:prstGeom>
          <a:ln w="381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7650479" y="4376201"/>
            <a:ext cx="2120027" cy="3019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Pyramide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205644" y="1556608"/>
                <a:ext cx="7444833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  <a:r>
                  <a:rPr lang="fr-FR" sz="2000" u="sng" dirty="0"/>
                  <a:t/>
                </a:r>
                <a:br>
                  <a:rPr lang="fr-FR" sz="2000" u="sng" dirty="0"/>
                </a:br>
                <a:r>
                  <a:rPr lang="fr-FR" dirty="0" smtClean="0"/>
                  <a:t>Une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pyramide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est un solide délimité par:</a:t>
                </a:r>
              </a:p>
              <a:p>
                <a:pPr lvl="1"/>
                <a:r>
                  <a:rPr lang="fr-FR" sz="1800" dirty="0" smtClean="0"/>
                  <a:t>un polygone, appelé la </a:t>
                </a:r>
                <a:r>
                  <a:rPr lang="fr-FR" sz="1800" b="1" dirty="0" smtClean="0">
                    <a:solidFill>
                      <a:srgbClr val="0070C0"/>
                    </a:solidFill>
                  </a:rPr>
                  <a:t>base</a:t>
                </a:r>
                <a:r>
                  <a:rPr lang="fr-FR" sz="1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1800" dirty="0" smtClean="0"/>
                  <a:t>de la pyramide.</a:t>
                </a:r>
              </a:p>
              <a:p>
                <a:pPr lvl="1"/>
                <a:r>
                  <a:rPr lang="fr-FR" sz="1800" dirty="0" smtClean="0"/>
                  <a:t>des faces triangulaires ayant un </a:t>
                </a:r>
                <a:r>
                  <a:rPr lang="fr-FR" sz="1800" b="1" dirty="0" smtClean="0">
                    <a:solidFill>
                      <a:srgbClr val="FFC000"/>
                    </a:solidFill>
                  </a:rPr>
                  <a:t>sommet en commun</a:t>
                </a:r>
                <a:r>
                  <a:rPr lang="fr-FR" sz="1800" dirty="0" smtClean="0"/>
                  <a:t>,</a:t>
                </a:r>
                <a:br>
                  <a:rPr lang="fr-FR" sz="1800" dirty="0" smtClean="0"/>
                </a:br>
                <a:r>
                  <a:rPr lang="fr-FR" sz="1800" dirty="0" smtClean="0"/>
                  <a:t>appelées les</a:t>
                </a:r>
                <a:r>
                  <a:rPr lang="fr-FR" sz="1800" b="1" dirty="0" smtClean="0">
                    <a:solidFill>
                      <a:srgbClr val="00B050"/>
                    </a:solidFill>
                  </a:rPr>
                  <a:t> faces latérales</a:t>
                </a:r>
              </a:p>
              <a:p>
                <a:pPr lvl="1"/>
                <a:r>
                  <a:rPr lang="fr-FR" sz="1800" dirty="0" smtClean="0"/>
                  <a:t>La </a:t>
                </a:r>
                <a:r>
                  <a:rPr lang="fr-FR" sz="1800" b="1" dirty="0" smtClean="0">
                    <a:solidFill>
                      <a:srgbClr val="7030A0"/>
                    </a:solidFill>
                  </a:rPr>
                  <a:t>hauteur</a:t>
                </a:r>
                <a:r>
                  <a:rPr lang="fr-FR" sz="1800" dirty="0" smtClean="0"/>
                  <a:t> d’une pyramide de </a:t>
                </a:r>
                <a:r>
                  <a:rPr lang="fr-FR" sz="1800" b="1" dirty="0" smtClean="0">
                    <a:solidFill>
                      <a:srgbClr val="FFC000"/>
                    </a:solidFill>
                  </a:rPr>
                  <a:t>sommet S</a:t>
                </a:r>
                <a:r>
                  <a:rPr lang="fr-FR" sz="1800" dirty="0" smtClean="0"/>
                  <a:t> est le segment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𝑺𝑯</m:t>
                    </m:r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1800" dirty="0" smtClean="0"/>
                  <a:t>,</a:t>
                </a:r>
                <a:br>
                  <a:rPr lang="fr-FR" sz="1800" dirty="0" smtClean="0"/>
                </a:br>
                <a:r>
                  <a:rPr lang="fr-FR" sz="1800" dirty="0" smtClean="0"/>
                  <a:t>perpendiculaire au plan contenant la base de la pyramide,</a:t>
                </a:r>
                <a:br>
                  <a:rPr lang="fr-FR" sz="1800" dirty="0" smtClean="0"/>
                </a:b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1800" dirty="0" smtClean="0"/>
                  <a:t> étant un point de ce plan.</a:t>
                </a:r>
                <a:endParaRPr lang="fr-FR" sz="1800" dirty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644" y="1556608"/>
                <a:ext cx="7444833" cy="3880773"/>
              </a:xfrm>
              <a:blipFill rotWithShape="0">
                <a:blip r:embed="rId2"/>
                <a:stretch>
                  <a:fillRect l="-410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Connecteur droit 4"/>
          <p:cNvCxnSpPr/>
          <p:nvPr/>
        </p:nvCxnSpPr>
        <p:spPr>
          <a:xfrm>
            <a:off x="7650479" y="4678191"/>
            <a:ext cx="914400" cy="914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614159" y="4376201"/>
            <a:ext cx="183643" cy="9059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8564879" y="5282171"/>
            <a:ext cx="1049280" cy="3104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969252" y="2822817"/>
            <a:ext cx="109183" cy="1091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>
            <a:endCxn id="17" idx="3"/>
          </p:cNvCxnSpPr>
          <p:nvPr/>
        </p:nvCxnSpPr>
        <p:spPr>
          <a:xfrm flipV="1">
            <a:off x="7650479" y="2916011"/>
            <a:ext cx="1334762" cy="17621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endCxn id="17" idx="5"/>
          </p:cNvCxnSpPr>
          <p:nvPr/>
        </p:nvCxnSpPr>
        <p:spPr>
          <a:xfrm flipH="1" flipV="1">
            <a:off x="9062446" y="2916011"/>
            <a:ext cx="735356" cy="1460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9062446" y="2460803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446" y="2460803"/>
                <a:ext cx="304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000" r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8857844" y="4999767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844" y="4999767"/>
                <a:ext cx="304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000" r="-4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/>
          <p:cNvCxnSpPr/>
          <p:nvPr/>
        </p:nvCxnSpPr>
        <p:spPr>
          <a:xfrm flipV="1">
            <a:off x="7689081" y="4384868"/>
            <a:ext cx="2120027" cy="301989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endCxn id="17" idx="5"/>
          </p:cNvCxnSpPr>
          <p:nvPr/>
        </p:nvCxnSpPr>
        <p:spPr>
          <a:xfrm flipH="1" flipV="1">
            <a:off x="9062446" y="2916011"/>
            <a:ext cx="551713" cy="2366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17" idx="4"/>
          </p:cNvCxnSpPr>
          <p:nvPr/>
        </p:nvCxnSpPr>
        <p:spPr>
          <a:xfrm flipH="1">
            <a:off x="8985241" y="2932000"/>
            <a:ext cx="38603" cy="20591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17" idx="4"/>
          </p:cNvCxnSpPr>
          <p:nvPr/>
        </p:nvCxnSpPr>
        <p:spPr>
          <a:xfrm flipV="1">
            <a:off x="8564879" y="2932000"/>
            <a:ext cx="458965" cy="2660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6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7" grpId="0" uiExpand="1" animBg="1"/>
      <p:bldP spid="42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>
            <a:off x="5276850" y="2771775"/>
            <a:ext cx="470843" cy="100541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Pyramide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endParaRPr lang="fr-FR" sz="2000" u="sng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2" name="Connecteur droit 31"/>
          <p:cNvCxnSpPr/>
          <p:nvPr/>
        </p:nvCxnSpPr>
        <p:spPr>
          <a:xfrm>
            <a:off x="3933408" y="4962306"/>
            <a:ext cx="551542" cy="4281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484950" y="5390478"/>
            <a:ext cx="15094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994436" y="4476078"/>
            <a:ext cx="1016000" cy="9144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47693" y="3797377"/>
            <a:ext cx="1262743" cy="678701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933408" y="3797377"/>
            <a:ext cx="1814285" cy="113590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4484950" y="2771775"/>
            <a:ext cx="791900" cy="2598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276850" y="2771775"/>
            <a:ext cx="717586" cy="2598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276850" y="2771775"/>
            <a:ext cx="1733586" cy="170430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3918931" y="2771775"/>
            <a:ext cx="1357919" cy="217033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/>
          <p:cNvGrpSpPr/>
          <p:nvPr/>
        </p:nvGrpSpPr>
        <p:grpSpPr>
          <a:xfrm>
            <a:off x="3708400" y="3177307"/>
            <a:ext cx="2051071" cy="1039093"/>
            <a:chOff x="3708400" y="3177307"/>
            <a:chExt cx="2051071" cy="1039093"/>
          </a:xfrm>
        </p:grpSpPr>
        <p:cxnSp>
          <p:nvCxnSpPr>
            <p:cNvPr id="29" name="Connecteur droit 28"/>
            <p:cNvCxnSpPr/>
            <p:nvPr/>
          </p:nvCxnSpPr>
          <p:spPr>
            <a:xfrm flipH="1">
              <a:off x="3708400" y="3177307"/>
              <a:ext cx="2051071" cy="27709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5585460" y="3190068"/>
              <a:ext cx="173797" cy="7418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>
              <a:off x="4597401" y="3937000"/>
              <a:ext cx="984249" cy="279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 flipV="1">
              <a:off x="3708400" y="3467160"/>
              <a:ext cx="887698" cy="749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Pyramide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Connecteur droit 4"/>
          <p:cNvCxnSpPr/>
          <p:nvPr/>
        </p:nvCxnSpPr>
        <p:spPr>
          <a:xfrm>
            <a:off x="2811779" y="4536709"/>
            <a:ext cx="1474241" cy="134629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977722" y="4092080"/>
            <a:ext cx="296078" cy="133388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4286020" y="5425966"/>
            <a:ext cx="1691701" cy="4570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811779" y="1804987"/>
            <a:ext cx="2214207" cy="2731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5025986" y="1804984"/>
            <a:ext cx="1247814" cy="2287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2811779" y="4104841"/>
            <a:ext cx="3418013" cy="444627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308024" y="1804985"/>
            <a:ext cx="717962" cy="4078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5025986" y="1804985"/>
            <a:ext cx="951736" cy="36209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7" b="38551"/>
          <a:stretch/>
        </p:blipFill>
        <p:spPr bwMode="auto">
          <a:xfrm rot="2808725">
            <a:off x="5302261" y="2534770"/>
            <a:ext cx="2909873" cy="7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235 0.07222 L -0.03828 0.01389 L -0.0392 0.10833 L -0.08985 0.04722 L -0.08281 0.15139 L -0.1336 0.06528 L -0.12813 0.17361 L -0.16641 0.11389 L -0.17031 0.19305 L -0.2086 0.13611 L -0.21719 0.23611 L -0.31641 0.3 " pathEditMode="relative" ptsTypes="AAAAAAAAAAAAA">
                                      <p:cBhvr>
                                        <p:cTn id="14" dur="5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8: L’Espace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necteur droit 43"/>
          <p:cNvCxnSpPr/>
          <p:nvPr/>
        </p:nvCxnSpPr>
        <p:spPr>
          <a:xfrm flipH="1">
            <a:off x="6094637" y="3629750"/>
            <a:ext cx="37739" cy="2012976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V. Cône de révolution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05644" y="1556609"/>
            <a:ext cx="7444833" cy="2520092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dirty="0" smtClean="0"/>
              <a:t>Un </a:t>
            </a:r>
            <a:r>
              <a:rPr lang="fr-FR" b="1" dirty="0" smtClean="0">
                <a:solidFill>
                  <a:srgbClr val="FF0000"/>
                </a:solidFill>
              </a:rPr>
              <a:t>cône de révolution </a:t>
            </a:r>
            <a:r>
              <a:rPr lang="fr-FR" dirty="0" smtClean="0"/>
              <a:t>est un solide délimité par:</a:t>
            </a:r>
          </a:p>
          <a:p>
            <a:pPr lvl="1"/>
            <a:r>
              <a:rPr lang="fr-FR" sz="1800" dirty="0" smtClean="0"/>
              <a:t>un cercle, appelé la </a:t>
            </a:r>
            <a:r>
              <a:rPr lang="fr-FR" sz="1800" b="1" dirty="0" smtClean="0">
                <a:solidFill>
                  <a:srgbClr val="0070C0"/>
                </a:solidFill>
              </a:rPr>
              <a:t>base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smtClean="0"/>
              <a:t>du cône.</a:t>
            </a:r>
          </a:p>
          <a:p>
            <a:pPr lvl="1"/>
            <a:r>
              <a:rPr lang="fr-FR" sz="1800" dirty="0" smtClean="0"/>
              <a:t>un point fixe appelé </a:t>
            </a:r>
            <a:r>
              <a:rPr lang="fr-FR" sz="1800" b="1" dirty="0" smtClean="0">
                <a:solidFill>
                  <a:srgbClr val="FFC000"/>
                </a:solidFill>
              </a:rPr>
              <a:t>sommet</a:t>
            </a:r>
            <a:r>
              <a:rPr lang="fr-FR" sz="1800" dirty="0"/>
              <a:t>,</a:t>
            </a:r>
            <a:r>
              <a:rPr lang="fr-FR" sz="1800" dirty="0" smtClean="0"/>
              <a:t> </a:t>
            </a:r>
            <a:r>
              <a:rPr lang="fr-FR" sz="1800" dirty="0"/>
              <a:t>s</a:t>
            </a:r>
            <a:r>
              <a:rPr lang="fr-FR" sz="1800" dirty="0" smtClean="0"/>
              <a:t>itué « au-dessus »du centre de la </a:t>
            </a:r>
            <a:r>
              <a:rPr lang="fr-FR" sz="1800" b="1" dirty="0" smtClean="0">
                <a:solidFill>
                  <a:srgbClr val="0070C0"/>
                </a:solidFill>
              </a:rPr>
              <a:t>base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800675" y="3205376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675" y="3205376"/>
                <a:ext cx="3048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000" r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llipse 24"/>
          <p:cNvSpPr/>
          <p:nvPr/>
        </p:nvSpPr>
        <p:spPr>
          <a:xfrm>
            <a:off x="5066550" y="5153777"/>
            <a:ext cx="2021983" cy="10701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083642" y="3575159"/>
            <a:ext cx="109183" cy="1091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ecteurs 37"/>
          <p:cNvSpPr/>
          <p:nvPr/>
        </p:nvSpPr>
        <p:spPr>
          <a:xfrm>
            <a:off x="5041900" y="5153777"/>
            <a:ext cx="2081457" cy="1148685"/>
          </a:xfrm>
          <a:prstGeom prst="pie">
            <a:avLst>
              <a:gd name="adj1" fmla="val 11481570"/>
              <a:gd name="adj2" fmla="val 20900721"/>
            </a:avLst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 flipV="1">
            <a:off x="6146801" y="3632201"/>
            <a:ext cx="914399" cy="1904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5099050" y="3629751"/>
            <a:ext cx="1033325" cy="19201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5888025" y="5411894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025" y="5411894"/>
                <a:ext cx="304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00" r="-3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7" b="38551"/>
          <a:stretch/>
        </p:blipFill>
        <p:spPr bwMode="auto">
          <a:xfrm rot="2808725">
            <a:off x="6592763" y="3968485"/>
            <a:ext cx="2795490" cy="7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/>
          <p:cNvGrpSpPr/>
          <p:nvPr/>
        </p:nvGrpSpPr>
        <p:grpSpPr>
          <a:xfrm>
            <a:off x="5436134" y="4619455"/>
            <a:ext cx="1331029" cy="699613"/>
            <a:chOff x="5614975" y="3963207"/>
            <a:chExt cx="2055041" cy="1076586"/>
          </a:xfrm>
        </p:grpSpPr>
        <p:sp>
          <p:nvSpPr>
            <p:cNvPr id="41" name="Ellipse 40"/>
            <p:cNvSpPr/>
            <p:nvPr/>
          </p:nvSpPr>
          <p:spPr>
            <a:xfrm>
              <a:off x="5614975" y="3963207"/>
              <a:ext cx="2021983" cy="10701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ecteurs 42"/>
            <p:cNvSpPr/>
            <p:nvPr/>
          </p:nvSpPr>
          <p:spPr>
            <a:xfrm>
              <a:off x="5633008" y="3969646"/>
              <a:ext cx="2037008" cy="1070147"/>
            </a:xfrm>
            <a:prstGeom prst="pie">
              <a:avLst>
                <a:gd name="adj1" fmla="val 11481570"/>
                <a:gd name="adj2" fmla="val 20900721"/>
              </a:avLst>
            </a:prstGeom>
            <a:noFill/>
            <a:ln w="571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9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556E-6 L -0.08776 -0.02245 L -0.08984 0.05255 L -0.13112 0.00186 L -0.14271 0.07316 L -0.16914 0.02431 L -0.18711 0.09584 L -0.33594 0.01876 " pathEditMode="relative" ptsTypes="AAAAAAAA">
                                      <p:cBhvr>
                                        <p:cTn id="69" dur="3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42" grpId="0"/>
      <p:bldP spid="25" grpId="0" animBg="1"/>
      <p:bldP spid="17" grpId="0" animBg="1"/>
      <p:bldP spid="38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</a:t>
            </a:r>
            <a:r>
              <a:rPr lang="fr-FR" dirty="0" smtClean="0"/>
              <a:t>35 </a:t>
            </a:r>
            <a:r>
              <a:rPr lang="fr-FR" dirty="0" smtClean="0"/>
              <a:t>page 407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10" y="1230141"/>
            <a:ext cx="5807652" cy="52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</a:t>
            </a:r>
            <a:r>
              <a:rPr lang="fr-FR" dirty="0" smtClean="0"/>
              <a:t>36 </a:t>
            </a:r>
            <a:r>
              <a:rPr lang="fr-FR" dirty="0" smtClean="0"/>
              <a:t>page 407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99" y="1270000"/>
            <a:ext cx="6694407" cy="41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</a:t>
            </a:r>
            <a:r>
              <a:rPr lang="fr-FR" dirty="0" smtClean="0"/>
              <a:t>39 </a:t>
            </a:r>
            <a:r>
              <a:rPr lang="fr-FR" dirty="0" smtClean="0"/>
              <a:t>page 407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36" y="1435313"/>
            <a:ext cx="6927396" cy="40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40 page 407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46" y="1270000"/>
            <a:ext cx="8533704" cy="46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</a:t>
            </a:r>
            <a:r>
              <a:rPr lang="fr-FR" dirty="0" smtClean="0"/>
              <a:t>41</a:t>
            </a:r>
            <a:r>
              <a:rPr lang="fr-FR" dirty="0" smtClean="0"/>
              <a:t> </a:t>
            </a:r>
            <a:r>
              <a:rPr lang="fr-FR" dirty="0" smtClean="0"/>
              <a:t>page 407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62" y="1352292"/>
            <a:ext cx="6291365" cy="46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Représentation dans l’espace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42541"/>
            <a:ext cx="8596668" cy="3878275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Perspective cavalière:</a:t>
            </a:r>
          </a:p>
          <a:p>
            <a:pPr lvl="1"/>
            <a:r>
              <a:rPr lang="fr-FR" dirty="0"/>
              <a:t>La perspective cavalière (ou perspective parallèle) est une convention mathématique de représentation des solides dans un plan</a:t>
            </a:r>
            <a:r>
              <a:rPr lang="fr-FR" dirty="0" smtClean="0"/>
              <a:t>.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Ce n’est en aucun cas ce que nous voyons effectivement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91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Perspective cavalière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28756" y="3862316"/>
            <a:ext cx="2803556" cy="16786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32312" y="3521122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32312" y="1837745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28756" y="1837745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28756" y="3521122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547213" y="1837745"/>
            <a:ext cx="0" cy="1683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43657" y="1837745"/>
            <a:ext cx="0" cy="168337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43657" y="3521122"/>
            <a:ext cx="2803556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43657" y="1837745"/>
            <a:ext cx="280355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00375" y="5553632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5884675" y="5545693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7679006" y="3412093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4706933" y="3507054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2902247" y="3596759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6094780" y="3736117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547213" y="1500320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4704206" y="1488515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3960667" y="4553230"/>
            <a:ext cx="16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 frontal</a:t>
            </a:r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4921806" y="2002310"/>
            <a:ext cx="205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 parallèle au plan frontal</a:t>
            </a:r>
            <a:endParaRPr lang="fr-FR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35632" y="2227247"/>
            <a:ext cx="3930268" cy="820753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35632" y="2227247"/>
            <a:ext cx="1098054" cy="846203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11165" y="1870282"/>
            <a:ext cx="280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Droites parallèles</a:t>
            </a:r>
            <a:endParaRPr lang="fr-FR" dirty="0"/>
          </a:p>
        </p:txBody>
      </p:sp>
      <p:cxnSp>
        <p:nvCxnSpPr>
          <p:cNvPr id="38" name="Straight Connector 37"/>
          <p:cNvCxnSpPr>
            <a:stCxn id="19" idx="0"/>
          </p:cNvCxnSpPr>
          <p:nvPr/>
        </p:nvCxnSpPr>
        <p:spPr>
          <a:xfrm flipV="1">
            <a:off x="6032313" y="5540991"/>
            <a:ext cx="2438587" cy="4702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>
            <a:off x="5355991" y="4901093"/>
            <a:ext cx="1352640" cy="1305078"/>
          </a:xfrm>
          <a:prstGeom prst="arc">
            <a:avLst>
              <a:gd name="adj1" fmla="val 18404905"/>
              <a:gd name="adj2" fmla="val 0"/>
            </a:avLst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Box 39"/>
          <p:cNvSpPr txBox="1"/>
          <p:nvPr/>
        </p:nvSpPr>
        <p:spPr>
          <a:xfrm>
            <a:off x="6632893" y="4969565"/>
            <a:ext cx="169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Angle de fuite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2060" y="5240740"/>
            <a:ext cx="300252" cy="30025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elogram 10"/>
          <p:cNvSpPr/>
          <p:nvPr/>
        </p:nvSpPr>
        <p:spPr>
          <a:xfrm rot="16200000" flipH="1">
            <a:off x="5863533" y="5178928"/>
            <a:ext cx="530842" cy="193286"/>
          </a:xfrm>
          <a:prstGeom prst="parallelogram">
            <a:avLst>
              <a:gd name="adj" fmla="val 13356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3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63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6" grpId="0"/>
      <p:bldP spid="39" grpId="0" animBg="1"/>
      <p:bldP spid="40" grpId="0"/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</a:t>
            </a:r>
            <a:r>
              <a:rPr lang="fr-FR" dirty="0"/>
              <a:t>Perspective </a:t>
            </a:r>
            <a:r>
              <a:rPr lang="fr-FR" dirty="0" smtClean="0"/>
              <a:t>cavalière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99" y="1525589"/>
            <a:ext cx="10179903" cy="4515773"/>
          </a:xfrm>
        </p:spPr>
        <p:txBody>
          <a:bodyPr/>
          <a:lstStyle/>
          <a:p>
            <a:r>
              <a:rPr lang="fr-FR" sz="2400" u="sng" dirty="0" smtClean="0"/>
              <a:t>Règles de représentation:</a:t>
            </a:r>
          </a:p>
          <a:p>
            <a:pPr lvl="1"/>
            <a:r>
              <a:rPr lang="fr-FR" sz="1800" dirty="0" smtClean="0"/>
              <a:t>Une droite de l’espace est représentée par une droite;</a:t>
            </a:r>
          </a:p>
          <a:p>
            <a:pPr lvl="1"/>
            <a:r>
              <a:rPr lang="fr-FR" sz="1800" dirty="0" smtClean="0"/>
              <a:t>Les éléments </a:t>
            </a:r>
            <a:r>
              <a:rPr lang="fr-FR" sz="1800" b="1" dirty="0" smtClean="0">
                <a:solidFill>
                  <a:srgbClr val="0070C0"/>
                </a:solidFill>
              </a:rPr>
              <a:t>visibles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smtClean="0"/>
              <a:t>d’un solide sont dessinés </a:t>
            </a:r>
            <a:r>
              <a:rPr lang="fr-FR" sz="1800" b="1" dirty="0" smtClean="0">
                <a:solidFill>
                  <a:srgbClr val="0070C0"/>
                </a:solidFill>
              </a:rPr>
              <a:t>en traits pleins</a:t>
            </a:r>
            <a:r>
              <a:rPr lang="fr-FR" sz="1800" dirty="0" smtClean="0"/>
              <a:t>;</a:t>
            </a:r>
          </a:p>
          <a:p>
            <a:pPr lvl="1"/>
            <a:r>
              <a:rPr lang="fr-FR" sz="1800" dirty="0" smtClean="0"/>
              <a:t>Les éléments </a:t>
            </a:r>
            <a:r>
              <a:rPr lang="fr-FR" sz="1800" b="1" dirty="0" smtClean="0">
                <a:solidFill>
                  <a:srgbClr val="FF0000"/>
                </a:solidFill>
              </a:rPr>
              <a:t>cachés</a:t>
            </a:r>
            <a:r>
              <a:rPr lang="fr-FR" sz="1800" dirty="0" smtClean="0"/>
              <a:t> d’un solide sont dessinés </a:t>
            </a:r>
            <a:r>
              <a:rPr lang="fr-FR" sz="1800" b="1" dirty="0" smtClean="0">
                <a:solidFill>
                  <a:srgbClr val="FF0000"/>
                </a:solidFill>
              </a:rPr>
              <a:t>en traits pointillés</a:t>
            </a:r>
            <a:r>
              <a:rPr lang="fr-FR" sz="1800" dirty="0" smtClean="0"/>
              <a:t>;</a:t>
            </a:r>
          </a:p>
          <a:p>
            <a:pPr lvl="1"/>
            <a:r>
              <a:rPr lang="fr-FR" sz="1800" dirty="0" smtClean="0"/>
              <a:t>Dans un </a:t>
            </a:r>
            <a:r>
              <a:rPr lang="fr-FR" sz="1800" b="1" dirty="0" smtClean="0">
                <a:solidFill>
                  <a:srgbClr val="FFC000"/>
                </a:solidFill>
              </a:rPr>
              <a:t>plan vu de face</a:t>
            </a:r>
            <a:r>
              <a:rPr lang="fr-FR" sz="1800" dirty="0" smtClean="0"/>
              <a:t>, la figure représentée est </a:t>
            </a:r>
            <a:r>
              <a:rPr lang="fr-FR" sz="1800" b="1" dirty="0" smtClean="0">
                <a:solidFill>
                  <a:srgbClr val="FFC000"/>
                </a:solidFill>
              </a:rPr>
              <a:t>en vraie grandeur </a:t>
            </a:r>
            <a:r>
              <a:rPr lang="fr-FR" sz="1800" dirty="0" smtClean="0"/>
              <a:t>( mêmes longueurs et même forme).</a:t>
            </a:r>
          </a:p>
          <a:p>
            <a:r>
              <a:rPr lang="fr-FR" sz="2400" u="sng" dirty="0" smtClean="0"/>
              <a:t>Propriétés:</a:t>
            </a:r>
            <a:r>
              <a:rPr lang="fr-FR" dirty="0" smtClean="0"/>
              <a:t>	</a:t>
            </a:r>
          </a:p>
          <a:p>
            <a:pPr lvl="1"/>
            <a:r>
              <a:rPr lang="fr-FR" sz="1800" dirty="0" smtClean="0"/>
              <a:t>La représentation conserve sur </a:t>
            </a:r>
            <a:r>
              <a:rPr lang="fr-FR" sz="1800" b="1" dirty="0" smtClean="0">
                <a:solidFill>
                  <a:schemeClr val="accent2"/>
                </a:solidFill>
              </a:rPr>
              <a:t>un segment </a:t>
            </a:r>
            <a:r>
              <a:rPr lang="fr-FR" sz="1800" dirty="0" smtClean="0"/>
              <a:t>les proportions de longueur;</a:t>
            </a:r>
          </a:p>
          <a:p>
            <a:pPr lvl="1"/>
            <a:r>
              <a:rPr lang="fr-FR" sz="1800" dirty="0" smtClean="0"/>
              <a:t>Deux droites parallèles dans l’espace sont représentées par deux droites parallèles.</a:t>
            </a:r>
          </a:p>
          <a:p>
            <a:pPr lvl="2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pSp>
        <p:nvGrpSpPr>
          <p:cNvPr id="5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6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75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Représentation dans l’espace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42541"/>
            <a:ext cx="8596668" cy="3878275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Perspective conique:</a:t>
            </a:r>
          </a:p>
          <a:p>
            <a:pPr lvl="1"/>
            <a:r>
              <a:rPr lang="fr-FR" dirty="0" smtClean="0"/>
              <a:t>Dans le cadre de la représentation de la réalité on utilise un point de fuite.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58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2/Point_de_fuite_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98" y="1163424"/>
            <a:ext cx="7802939" cy="48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</a:t>
            </a:r>
            <a:r>
              <a:rPr lang="fr-FR" dirty="0"/>
              <a:t>Perspective </a:t>
            </a:r>
            <a:r>
              <a:rPr lang="fr-FR" dirty="0" smtClean="0"/>
              <a:t>conique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3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Perspective conique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68" y="1715898"/>
            <a:ext cx="5848350" cy="3619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5595582" y="1009934"/>
            <a:ext cx="2743200" cy="5031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3206" y="1194914"/>
            <a:ext cx="7260609" cy="3285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10268" y="464024"/>
            <a:ext cx="5314114" cy="61551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064067" y="3810000"/>
            <a:ext cx="22897" cy="509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208921" y="3430120"/>
            <a:ext cx="11447" cy="351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307971" y="3171825"/>
            <a:ext cx="11446" cy="2094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93696" y="3020291"/>
            <a:ext cx="2421" cy="1047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617751" y="3810000"/>
            <a:ext cx="22897" cy="509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762605" y="3430120"/>
            <a:ext cx="11447" cy="351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861655" y="3171825"/>
            <a:ext cx="11446" cy="2094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947380" y="3020291"/>
            <a:ext cx="2421" cy="1047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Prisme droit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</a:p>
          <a:p>
            <a:pPr marL="0" indent="0">
              <a:buNone/>
            </a:pPr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prisme droit </a:t>
            </a:r>
            <a:r>
              <a:rPr lang="fr-FR" sz="2000" dirty="0" smtClean="0"/>
              <a:t>est un solide qui possède:</a:t>
            </a:r>
          </a:p>
          <a:p>
            <a:pPr lvl="1"/>
            <a:r>
              <a:rPr lang="fr-FR" sz="1800" dirty="0" smtClean="0"/>
              <a:t>Deux polygones superposables pour </a:t>
            </a:r>
            <a:r>
              <a:rPr lang="fr-FR" sz="1800" b="1" dirty="0" smtClean="0">
                <a:solidFill>
                  <a:srgbClr val="0070C0"/>
                </a:solidFill>
              </a:rPr>
              <a:t>bases</a:t>
            </a:r>
            <a:r>
              <a:rPr lang="fr-FR" sz="1800" dirty="0" smtClean="0"/>
              <a:t>,</a:t>
            </a:r>
          </a:p>
          <a:p>
            <a:pPr lvl="1"/>
            <a:r>
              <a:rPr lang="fr-FR" sz="1800" dirty="0" smtClean="0"/>
              <a:t>Des rectangles pour </a:t>
            </a:r>
            <a:r>
              <a:rPr lang="fr-FR" sz="1800" b="1" dirty="0" smtClean="0">
                <a:solidFill>
                  <a:srgbClr val="00B050"/>
                </a:solidFill>
              </a:rPr>
              <a:t>faces latérales</a:t>
            </a:r>
            <a:r>
              <a:rPr lang="fr-FR" sz="1800" dirty="0" smtClean="0"/>
              <a:t>.</a:t>
            </a:r>
            <a:endParaRPr lang="fr-FR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Connecteur droit 27"/>
          <p:cNvCxnSpPr/>
          <p:nvPr/>
        </p:nvCxnSpPr>
        <p:spPr>
          <a:xfrm>
            <a:off x="5977729" y="3396809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9025729" y="4941001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5977729" y="3396809"/>
            <a:ext cx="3048000" cy="1544192"/>
            <a:chOff x="6625753" y="2849540"/>
            <a:chExt cx="3048000" cy="1544192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7830475" y="4393732"/>
              <a:ext cx="1843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625753" y="2849540"/>
              <a:ext cx="1204722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6625753" y="2849540"/>
              <a:ext cx="3048000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necteur droit 36"/>
          <p:cNvCxnSpPr/>
          <p:nvPr/>
        </p:nvCxnSpPr>
        <p:spPr>
          <a:xfrm>
            <a:off x="7182451" y="6286091"/>
            <a:ext cx="1843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77729" y="4741899"/>
            <a:ext cx="1204722" cy="15441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012236" y="4755711"/>
            <a:ext cx="3048000" cy="154419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977729" y="4739518"/>
            <a:ext cx="3048000" cy="154419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793182" y="3392047"/>
            <a:ext cx="0" cy="1345090"/>
          </a:xfrm>
          <a:prstGeom prst="line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408066" y="3802982"/>
            <a:ext cx="132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hauteur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7182451" y="4941001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372</Words>
  <Application>Microsoft Office PowerPoint</Application>
  <PresentationFormat>Grand écran</PresentationFormat>
  <Paragraphs>99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Trebuchet MS</vt:lpstr>
      <vt:lpstr>Wingdings 3</vt:lpstr>
      <vt:lpstr>Facette</vt:lpstr>
      <vt:lpstr>Troisième Chapitre 8:  L’Espace</vt:lpstr>
      <vt:lpstr>Chapitre 8: L’Espace</vt:lpstr>
      <vt:lpstr>I. Représentation dans l’espace</vt:lpstr>
      <vt:lpstr>1. Perspective cavalière</vt:lpstr>
      <vt:lpstr>1. Perspective cavalière</vt:lpstr>
      <vt:lpstr>I. Représentation dans l’espace</vt:lpstr>
      <vt:lpstr>2. Perspective conique</vt:lpstr>
      <vt:lpstr>2. Perspective conique</vt:lpstr>
      <vt:lpstr>II. Prisme droit</vt:lpstr>
      <vt:lpstr>II. Prisme droit</vt:lpstr>
      <vt:lpstr>II. Prisme droit</vt:lpstr>
      <vt:lpstr>II. Prisme droit</vt:lpstr>
      <vt:lpstr>III. Cylindre de révolution</vt:lpstr>
      <vt:lpstr>III. Cylindre de révolution</vt:lpstr>
      <vt:lpstr>III. Cylindre de révolution</vt:lpstr>
      <vt:lpstr>Exercices 30 page 406</vt:lpstr>
      <vt:lpstr>IV. Pyramide</vt:lpstr>
      <vt:lpstr>IV. Pyramide</vt:lpstr>
      <vt:lpstr>IV. Pyramide</vt:lpstr>
      <vt:lpstr>V. Cône de révolution</vt:lpstr>
      <vt:lpstr>Exercices 35 page 407</vt:lpstr>
      <vt:lpstr>Exercices 36 page 407</vt:lpstr>
      <vt:lpstr>Exercices 39 page 407</vt:lpstr>
      <vt:lpstr>Exercices 40 page 407</vt:lpstr>
      <vt:lpstr>Exercices 41 page 407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194</cp:revision>
  <dcterms:created xsi:type="dcterms:W3CDTF">2016-06-28T13:11:46Z</dcterms:created>
  <dcterms:modified xsi:type="dcterms:W3CDTF">2017-03-02T10:06:46Z</dcterms:modified>
</cp:coreProperties>
</file>