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9" r:id="rId3"/>
    <p:sldId id="397" r:id="rId4"/>
    <p:sldId id="398" r:id="rId5"/>
    <p:sldId id="299" r:id="rId6"/>
    <p:sldId id="395" r:id="rId7"/>
    <p:sldId id="399" r:id="rId8"/>
    <p:sldId id="400" r:id="rId9"/>
    <p:sldId id="403" r:id="rId10"/>
    <p:sldId id="404" r:id="rId11"/>
    <p:sldId id="401" r:id="rId12"/>
    <p:sldId id="402" r:id="rId13"/>
    <p:sldId id="405" r:id="rId14"/>
    <p:sldId id="406" r:id="rId15"/>
    <p:sldId id="409" r:id="rId16"/>
    <p:sldId id="407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90C226"/>
    <a:srgbClr val="F8D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939B8-9ACC-4AC3-8665-E41076F0C9BF}" type="datetimeFigureOut">
              <a:rPr lang="fr-FR" smtClean="0"/>
              <a:t>12/09/2018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67A23-2D41-4A95-B55C-1453D69680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26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7A23-2D41-4A95-B55C-1453D696800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544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E7D4-FA1C-447E-AC9A-9A8601CED994}" type="datetime1">
              <a:rPr lang="fr-FR" smtClean="0"/>
              <a:t>12/09/2018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59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A5AA0-F475-47EB-89AD-2B802668C106}" type="datetime1">
              <a:rPr lang="fr-FR" smtClean="0"/>
              <a:t>12/09/2018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064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B92B-36DF-4399-BA2C-55A81C44AFF0}" type="datetime1">
              <a:rPr lang="fr-FR" smtClean="0"/>
              <a:t>12/09/2018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66683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898AB-6485-4253-B574-9CEFA1F0FA59}" type="datetime1">
              <a:rPr lang="fr-FR" smtClean="0"/>
              <a:t>12/09/2018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39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64518-D49E-4D48-9168-5045404A6FB4}" type="datetime1">
              <a:rPr lang="fr-FR" smtClean="0"/>
              <a:t>12/09/2018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54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01BC-161B-4DEC-B341-EA11DC181652}" type="datetime1">
              <a:rPr lang="fr-FR" smtClean="0"/>
              <a:t>12/09/2018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47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5DF6-9810-489B-9322-71698BE7483F}" type="datetime1">
              <a:rPr lang="fr-FR" smtClean="0"/>
              <a:t>12/09/2018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58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0317A-9219-41F6-B469-5AF22A0B825E}" type="datetime1">
              <a:rPr lang="fr-FR" smtClean="0"/>
              <a:t>12/09/2018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55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CA695-4D41-4E42-AB11-966BF4C64F3C}" type="datetime1">
              <a:rPr lang="fr-FR" smtClean="0"/>
              <a:t>12/09/2018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95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75621-2B37-48EB-BD95-B23755748C36}" type="datetime1">
              <a:rPr lang="fr-FR" smtClean="0"/>
              <a:t>12/09/2018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900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528E1-4097-4577-9A29-5824132D9717}" type="datetime1">
              <a:rPr lang="fr-FR" smtClean="0"/>
              <a:t>12/09/2018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77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E2D47-871B-4C21-BAD0-EADD4DB15756}" type="datetime1">
              <a:rPr lang="fr-FR" smtClean="0"/>
              <a:t>12/09/2018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91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FFFC1-AD10-46AD-B4D1-570F440C316C}" type="datetime1">
              <a:rPr lang="fr-FR" smtClean="0"/>
              <a:t>12/09/2018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57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0010-FD8C-4745-A2D6-318F12B95524}" type="datetime1">
              <a:rPr lang="fr-FR" smtClean="0"/>
              <a:t>12/09/2018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411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AF865-FE01-4A73-89C6-499BE30633C3}" type="datetime1">
              <a:rPr lang="fr-FR" smtClean="0"/>
              <a:t>12/09/2018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636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ED76-95F2-4321-83D4-5CB3D0915E5C}" type="datetime1">
              <a:rPr lang="fr-FR" smtClean="0"/>
              <a:t>12/09/2018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389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9A5E-F9B9-4E9D-BDF1-7514D7535D4F}" type="datetime1">
              <a:rPr lang="fr-FR" smtClean="0"/>
              <a:t>12/09/2018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9A67366-62C5-41E4-A9AA-063ACD10647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97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5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9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2580" y="2404534"/>
            <a:ext cx="8591423" cy="1646302"/>
          </a:xfrm>
        </p:spPr>
        <p:txBody>
          <a:bodyPr/>
          <a:lstStyle/>
          <a:p>
            <a:r>
              <a:rPr lang="fr-FR" dirty="0" smtClean="0"/>
              <a:t>Quatrième</a:t>
            </a:r>
            <a:br>
              <a:rPr lang="fr-FR" dirty="0" smtClean="0"/>
            </a:br>
            <a:r>
              <a:rPr lang="fr-FR" sz="3600" dirty="0" smtClean="0"/>
              <a:t>Chapitre 1: </a:t>
            </a:r>
            <a:br>
              <a:rPr lang="fr-FR" sz="3600" dirty="0" smtClean="0"/>
            </a:br>
            <a:r>
              <a:rPr lang="fr-FR" sz="3600" dirty="0" smtClean="0"/>
              <a:t>Division</a:t>
            </a:r>
            <a:endParaRPr lang="fr-F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M. FELT</a:t>
            </a:r>
          </a:p>
        </p:txBody>
      </p:sp>
    </p:spTree>
    <p:extLst>
      <p:ext uri="{BB962C8B-B14F-4D97-AF65-F5344CB8AC3E}">
        <p14:creationId xmlns:p14="http://schemas.microsoft.com/office/powerpoint/2010/main" val="10932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345"/>
            <a:ext cx="8596668" cy="1320800"/>
          </a:xfrm>
        </p:spPr>
        <p:txBody>
          <a:bodyPr/>
          <a:lstStyle/>
          <a:p>
            <a:r>
              <a:rPr lang="fr-FR" dirty="0" smtClean="0"/>
              <a:t>Exercice 32 page 123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6234672" y="75280"/>
                <a:ext cx="3090303" cy="58477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fr-FR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672" y="75280"/>
                <a:ext cx="3090303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3636346" y="4314887"/>
                <a:ext cx="48101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𝟏𝟑𝟕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__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+__</m:t>
                      </m:r>
                    </m:oMath>
                  </m:oMathPara>
                </a14:m>
                <a:endParaRPr lang="fr-FR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346" y="4314887"/>
                <a:ext cx="4810125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87" y="904937"/>
            <a:ext cx="6853531" cy="201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2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II. Multiples, diviseurs d’un nombre</a:t>
            </a:r>
            <a:endParaRPr lang="fr-FR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4153"/>
                <a:ext cx="8621244" cy="2232048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Définition:</a:t>
                </a:r>
              </a:p>
              <a:p>
                <a:pPr marL="0" indent="0">
                  <a:buNone/>
                </a:pPr>
                <a:r>
                  <a:rPr lang="fr-FR" sz="2000" dirty="0" smtClean="0"/>
                  <a:t>Un nombre entier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dirty="0" smtClean="0"/>
                  <a:t> est un </a:t>
                </a:r>
                <a:r>
                  <a:rPr lang="fr-FR" sz="2000" b="1" dirty="0" smtClean="0">
                    <a:solidFill>
                      <a:srgbClr val="FFC000"/>
                    </a:solidFill>
                  </a:rPr>
                  <a:t>multiple</a:t>
                </a:r>
                <a:r>
                  <a:rPr lang="fr-FR" sz="2000" dirty="0" smtClean="0">
                    <a:solidFill>
                      <a:srgbClr val="FFC000"/>
                    </a:solidFill>
                  </a:rPr>
                  <a:t> </a:t>
                </a:r>
                <a:r>
                  <a:rPr lang="fr-FR" sz="2000" dirty="0" smtClean="0"/>
                  <a:t>d’un nombre entier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000" dirty="0" smtClean="0"/>
                  <a:t> lorsque le </a:t>
                </a:r>
                <a:r>
                  <a:rPr lang="fr-FR" sz="2000" b="1" dirty="0" smtClean="0">
                    <a:solidFill>
                      <a:srgbClr val="FF0000"/>
                    </a:solidFill>
                  </a:rPr>
                  <a:t>reste </a:t>
                </a:r>
                <a:r>
                  <a:rPr lang="fr-FR" sz="2000" dirty="0" smtClean="0"/>
                  <a:t>de la </a:t>
                </a:r>
                <a:r>
                  <a:rPr lang="fr-FR" sz="2000" b="1" dirty="0" smtClean="0">
                    <a:solidFill>
                      <a:srgbClr val="7030A0"/>
                    </a:solidFill>
                  </a:rPr>
                  <a:t>division euclidienne </a:t>
                </a:r>
                <a:r>
                  <a:rPr lang="fr-FR" sz="2000" dirty="0" smtClean="0"/>
                  <a:t>de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dirty="0" smtClean="0"/>
                  <a:t> par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000" dirty="0" smtClean="0"/>
                  <a:t> est 0. </a:t>
                </a:r>
              </a:p>
              <a:p>
                <a:pPr marL="0" indent="0">
                  <a:buNone/>
                </a:pPr>
                <a:r>
                  <a:rPr lang="fr-FR" sz="2000" dirty="0" smtClean="0"/>
                  <a:t>On dit aussi que: -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dirty="0" smtClean="0"/>
                  <a:t> est divisible par </a:t>
                </a:r>
                <a14:m>
                  <m:oMath xmlns:m="http://schemas.openxmlformats.org/officeDocument/2006/math">
                    <m:r>
                      <a:rPr lang="fr-FR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000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000" dirty="0"/>
                  <a:t>	</a:t>
                </a:r>
                <a:r>
                  <a:rPr lang="en-US" sz="2000" dirty="0" smtClean="0"/>
                  <a:t>			</a:t>
                </a:r>
                <a:r>
                  <a:rPr lang="fr-FR" sz="2000" b="1" dirty="0">
                    <a:solidFill>
                      <a:srgbClr val="0070C0"/>
                    </a:solidFill>
                  </a:rPr>
                  <a:t>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 </a:t>
                </a:r>
                <a:r>
                  <a:rPr lang="fr-FR" sz="2000" dirty="0" smtClean="0"/>
                  <a:t>-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000" dirty="0"/>
                  <a:t> est </a:t>
                </a:r>
                <a:r>
                  <a:rPr lang="fr-FR" sz="2000" dirty="0" smtClean="0"/>
                  <a:t>diviseur de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endParaRPr lang="fr-FR" sz="2000" dirty="0" smtClean="0"/>
              </a:p>
            </p:txBody>
          </p:sp>
        </mc:Choice>
        <mc:Fallback xmlns="">
          <p:sp>
            <p:nvSpPr>
              <p:cNvPr id="6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4153"/>
                <a:ext cx="8621244" cy="2232048"/>
              </a:xfrm>
              <a:blipFill rotWithShape="0">
                <a:blip r:embed="rId3"/>
                <a:stretch>
                  <a:fillRect l="-707" t="-163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Espace réservé du contenu 2"/>
              <p:cNvSpPr txBox="1">
                <a:spLocks/>
              </p:cNvSpPr>
              <p:nvPr/>
            </p:nvSpPr>
            <p:spPr>
              <a:xfrm>
                <a:off x="652758" y="3886200"/>
                <a:ext cx="8621244" cy="238124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2000" u="sng" dirty="0" smtClean="0"/>
                  <a:t>Exemples:</a:t>
                </a:r>
              </a:p>
              <a:p>
                <a:pPr lvl="1"/>
                <a:r>
                  <a:rPr lang="en-US" b="1" i="0" dirty="0" smtClean="0">
                    <a:solidFill>
                      <a:srgbClr val="0070C0"/>
                    </a:solidFill>
                    <a:latin typeface="+mj-lt"/>
                    <a:ea typeface="Cambria Math" panose="02040503050406030204" pitchFamily="18" charset="0"/>
                  </a:rPr>
                  <a:t>48</a:t>
                </a:r>
                <a:r>
                  <a:rPr lang="en-US" dirty="0" smtClean="0">
                    <a:ea typeface="Cambria Math" panose="02040503050406030204" pitchFamily="18" charset="0"/>
                  </a:rPr>
                  <a:t> est-il un multiple de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en-US" b="0" dirty="0" smtClean="0">
                    <a:ea typeface="Cambria Math" panose="02040503050406030204" pitchFamily="18" charset="0"/>
                  </a:rPr>
                  <a:t> ?</a:t>
                </a:r>
              </a:p>
              <a:p>
                <a:endParaRPr lang="en-US" sz="200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b="1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est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il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un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multiple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de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𝟏𝟏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 ?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pPr lvl="1"/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  <m:r>
                      <a:rPr lang="en-US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est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il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un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multiple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de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</m:t>
                    </m:r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 ?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fr-FR" sz="2000" dirty="0" smtClean="0"/>
              </a:p>
            </p:txBody>
          </p:sp>
        </mc:Choice>
        <mc:Fallback xmlns="">
          <p:sp>
            <p:nvSpPr>
              <p:cNvPr id="14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758" y="3886200"/>
                <a:ext cx="8621244" cy="2381249"/>
              </a:xfrm>
              <a:prstGeom prst="rect">
                <a:avLst/>
              </a:prstGeom>
              <a:blipFill rotWithShape="0">
                <a:blip r:embed="rId4"/>
                <a:stretch>
                  <a:fillRect l="-283" t="-179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4987957" y="4207608"/>
                <a:ext cx="27844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𝟒𝟖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𝟏𝟐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957" y="4207608"/>
                <a:ext cx="2784444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4975668" y="5052235"/>
                <a:ext cx="27844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𝟓𝟓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668" y="5052235"/>
                <a:ext cx="2784444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4987957" y="5842001"/>
                <a:ext cx="27844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𝟒𝟗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fr-FR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957" y="5842001"/>
                <a:ext cx="2784444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37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4" grpId="0" uiExpand="1" build="p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3844" y="0"/>
            <a:ext cx="8596668" cy="1320800"/>
          </a:xfrm>
        </p:spPr>
        <p:txBody>
          <a:bodyPr/>
          <a:lstStyle/>
          <a:p>
            <a:r>
              <a:rPr lang="fr-FR" dirty="0" smtClean="0"/>
              <a:t>III. Critères de divisibilité</a:t>
            </a:r>
            <a:endParaRPr lang="fr-FR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ZoneTexte 3"/>
          <p:cNvSpPr txBox="1"/>
          <p:nvPr/>
        </p:nvSpPr>
        <p:spPr>
          <a:xfrm>
            <a:off x="381000" y="4905375"/>
            <a:ext cx="2733675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Divisible par 2</a:t>
            </a:r>
          </a:p>
          <a:p>
            <a:endParaRPr lang="en-US" dirty="0"/>
          </a:p>
          <a:p>
            <a:endParaRPr lang="en-US" dirty="0" smtClean="0"/>
          </a:p>
          <a:p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038225" y="3314879"/>
            <a:ext cx="2847974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Divisible par 3</a:t>
            </a:r>
          </a:p>
          <a:p>
            <a:endParaRPr lang="en-US" dirty="0"/>
          </a:p>
          <a:p>
            <a:endParaRPr lang="en-US" dirty="0" smtClean="0"/>
          </a:p>
          <a:p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1317366" y="1804987"/>
            <a:ext cx="3699390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Divisible par 4</a:t>
            </a:r>
          </a:p>
          <a:p>
            <a:endParaRPr lang="en-US" dirty="0"/>
          </a:p>
          <a:p>
            <a:endParaRPr lang="en-US" dirty="0" smtClean="0"/>
          </a:p>
          <a:p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5276850" y="1804987"/>
            <a:ext cx="3400425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Divisible par 5</a:t>
            </a:r>
          </a:p>
          <a:p>
            <a:endParaRPr lang="en-US" dirty="0"/>
          </a:p>
          <a:p>
            <a:endParaRPr lang="en-US" dirty="0" smtClean="0"/>
          </a:p>
          <a:p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6753226" y="3314879"/>
            <a:ext cx="2962274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Divisible par 9</a:t>
            </a:r>
          </a:p>
          <a:p>
            <a:endParaRPr lang="en-US" dirty="0"/>
          </a:p>
          <a:p>
            <a:endParaRPr lang="en-US" dirty="0" smtClean="0"/>
          </a:p>
          <a:p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7658099" y="4905374"/>
            <a:ext cx="2790825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Divisible par 10</a:t>
            </a:r>
          </a:p>
          <a:p>
            <a:endParaRPr lang="en-US" dirty="0"/>
          </a:p>
          <a:p>
            <a:endParaRPr lang="en-US" dirty="0" smtClean="0"/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1151466" y="714051"/>
                <a:ext cx="775229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𝟐𝟐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𝟑𝟓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𝟒𝟕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𝟔𝟐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𝟏𝟏𝟎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𝟏𝟓𝟑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𝟏𝟓𝟓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𝟏𝟓𝟔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𝟒𝟏𝟓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𝟖𝟒𝟎</m:t>
                      </m:r>
                    </m:oMath>
                    <m:oMath xmlns:m="http://schemas.openxmlformats.org/officeDocument/2006/math"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𝟏𝟎𝟓𝟎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𝟐𝟏𝟔𝟎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𝟐𝟖𝟒𝟕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𝟑𝟔𝟖𝟎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𝟏𝟕𝟓𝟒𝟏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1" i="1" dirty="0" smtClean="0">
                          <a:latin typeface="Cambria Math" panose="02040503050406030204" pitchFamily="18" charset="0"/>
                        </a:rPr>
                        <m:t>𝟑𝟏𝟐𝟑𝟎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466" y="714051"/>
                <a:ext cx="7752291" cy="70788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642937" y="5151596"/>
            <a:ext cx="2381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70C0"/>
                </a:solidFill>
                <a:latin typeface="Freestyle Script" panose="030804020302050B0404" pitchFamily="66" charset="0"/>
              </a:rPr>
              <a:t>le chiffre des unités est 0,2,4,6,8</a:t>
            </a:r>
            <a:endParaRPr lang="fr-FR" sz="2800" dirty="0">
              <a:solidFill>
                <a:srgbClr val="0070C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8384644" y="5142249"/>
            <a:ext cx="15975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latin typeface="Freestyle Script" panose="030804020302050B0404" pitchFamily="66" charset="0"/>
              </a:rPr>
              <a:t>le chiffre des </a:t>
            </a:r>
            <a:br>
              <a:rPr lang="fr-FR" sz="2800" dirty="0" smtClean="0">
                <a:solidFill>
                  <a:srgbClr val="0070C0"/>
                </a:solidFill>
                <a:latin typeface="Freestyle Script" panose="030804020302050B0404" pitchFamily="66" charset="0"/>
              </a:rPr>
            </a:br>
            <a:r>
              <a:rPr lang="fr-FR" sz="2800" dirty="0" smtClean="0">
                <a:solidFill>
                  <a:srgbClr val="0070C0"/>
                </a:solidFill>
                <a:latin typeface="Freestyle Script" panose="030804020302050B0404" pitchFamily="66" charset="0"/>
              </a:rPr>
              <a:t>unités est 0</a:t>
            </a:r>
            <a:endParaRPr lang="fr-FR" sz="2800" dirty="0">
              <a:solidFill>
                <a:srgbClr val="0070C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460715" y="2225160"/>
            <a:ext cx="3216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latin typeface="Freestyle Script" panose="030804020302050B0404" pitchFamily="66" charset="0"/>
              </a:rPr>
              <a:t>le chiffre des unités est 0 ou 5</a:t>
            </a:r>
            <a:endParaRPr lang="fr-FR" sz="2800" dirty="0">
              <a:solidFill>
                <a:srgbClr val="0070C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038224" y="3597325"/>
            <a:ext cx="2847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70C0"/>
                </a:solidFill>
                <a:latin typeface="Freestyle Script" panose="030804020302050B0404" pitchFamily="66" charset="0"/>
              </a:rPr>
              <a:t>la somme de ses chiffres est divisible par 3</a:t>
            </a:r>
            <a:endParaRPr lang="fr-FR" sz="2800" dirty="0">
              <a:solidFill>
                <a:srgbClr val="0070C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6867525" y="3561101"/>
            <a:ext cx="28479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rgbClr val="0070C0"/>
                </a:solidFill>
                <a:latin typeface="Freestyle Script" panose="030804020302050B0404" pitchFamily="66" charset="0"/>
              </a:rPr>
              <a:t>la somme de ses chiffres est divisible par 9</a:t>
            </a:r>
            <a:endParaRPr lang="fr-FR" sz="2800" dirty="0">
              <a:solidFill>
                <a:srgbClr val="0070C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1317365" y="2034851"/>
            <a:ext cx="36993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0070C0"/>
                </a:solidFill>
                <a:latin typeface="Freestyle Script" panose="030804020302050B0404" pitchFamily="66" charset="0"/>
              </a:rPr>
              <a:t>le nombre formé par les deux derniers chiffres est divisible par 4</a:t>
            </a:r>
            <a:endParaRPr lang="fr-FR" sz="2800" dirty="0">
              <a:solidFill>
                <a:srgbClr val="0070C0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39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5" grpId="0"/>
      <p:bldP spid="7" grpId="0"/>
      <p:bldP spid="22" grpId="0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345"/>
            <a:ext cx="8596668" cy="1320800"/>
          </a:xfrm>
        </p:spPr>
        <p:txBody>
          <a:bodyPr/>
          <a:lstStyle/>
          <a:p>
            <a:r>
              <a:rPr lang="fr-FR" dirty="0" smtClean="0"/>
              <a:t>Exercice 75 page 128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6234672" y="75280"/>
                <a:ext cx="3090303" cy="58477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fr-FR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672" y="75280"/>
                <a:ext cx="3090303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3437563" y="4818195"/>
                <a:ext cx="48101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fr-FR" sz="36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𝟎𝟏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fr-FR" sz="36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36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+___</m:t>
                      </m:r>
                    </m:oMath>
                  </m:oMathPara>
                </a14:m>
                <a:endParaRPr lang="fr-FR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7563" y="4818195"/>
                <a:ext cx="4810125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453" y="754546"/>
            <a:ext cx="7494691" cy="363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5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345"/>
            <a:ext cx="8596668" cy="1320800"/>
          </a:xfrm>
        </p:spPr>
        <p:txBody>
          <a:bodyPr/>
          <a:lstStyle/>
          <a:p>
            <a:r>
              <a:rPr lang="fr-FR" dirty="0" smtClean="0"/>
              <a:t>Exercices 77 et 79 page 128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6234672" y="75280"/>
                <a:ext cx="3090303" cy="58477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fr-FR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672" y="75280"/>
                <a:ext cx="3090303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548589" y="4950716"/>
                <a:ext cx="48101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36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𝟏𝟗𝟏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fr-FR" sz="36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36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__</m:t>
                      </m:r>
                      <m:r>
                        <a:rPr lang="fr-FR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</m:t>
                      </m:r>
                    </m:oMath>
                  </m:oMathPara>
                </a14:m>
                <a:endParaRPr lang="fr-FR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589" y="4950716"/>
                <a:ext cx="4810125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39" y="881454"/>
            <a:ext cx="6112395" cy="296167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2513" y="3967986"/>
            <a:ext cx="7120382" cy="23010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6724102" y="1935461"/>
                <a:ext cx="48101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36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𝟕𝟗𝟑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fr-FR" sz="36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36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𝟓𝟗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__</m:t>
                      </m:r>
                      <m:r>
                        <a:rPr lang="fr-FR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</m:t>
                      </m:r>
                    </m:oMath>
                  </m:oMathPara>
                </a14:m>
                <a:endParaRPr lang="fr-FR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102" y="1935461"/>
                <a:ext cx="4810125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085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345"/>
            <a:ext cx="8596668" cy="1320800"/>
          </a:xfrm>
        </p:spPr>
        <p:txBody>
          <a:bodyPr/>
          <a:lstStyle/>
          <a:p>
            <a:r>
              <a:rPr lang="fr-FR" dirty="0" smtClean="0"/>
              <a:t>Exercices 77 et 79 page 128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6234672" y="75280"/>
                <a:ext cx="3090303" cy="58477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fr-FR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672" y="75280"/>
                <a:ext cx="3090303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3446336" y="3871265"/>
                <a:ext cx="48101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36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𝟏𝟗𝟏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fr-FR" sz="36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36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fr-FR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__</m:t>
                      </m:r>
                      <m:r>
                        <a:rPr lang="fr-FR" sz="3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_</m:t>
                      </m:r>
                    </m:oMath>
                  </m:oMathPara>
                </a14:m>
                <a:endParaRPr lang="fr-FR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336" y="3871265"/>
                <a:ext cx="4810125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487" y="1108076"/>
            <a:ext cx="7120382" cy="230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3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345"/>
            <a:ext cx="8596668" cy="1320800"/>
          </a:xfrm>
        </p:spPr>
        <p:txBody>
          <a:bodyPr/>
          <a:lstStyle/>
          <a:p>
            <a:r>
              <a:rPr lang="fr-FR" dirty="0" smtClean="0"/>
              <a:t>Exercice 87 page 129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6234672" y="75280"/>
                <a:ext cx="3090303" cy="58477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fr-FR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672" y="75280"/>
                <a:ext cx="3090303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004" y="1161429"/>
            <a:ext cx="7705971" cy="289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0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609600"/>
            <a:ext cx="10509161" cy="1320800"/>
          </a:xfrm>
        </p:spPr>
        <p:txBody>
          <a:bodyPr/>
          <a:lstStyle/>
          <a:p>
            <a:r>
              <a:rPr lang="fr-FR" dirty="0"/>
              <a:t>Chapitre </a:t>
            </a:r>
            <a:r>
              <a:rPr lang="fr-FR" dirty="0" smtClean="0"/>
              <a:t>1: Division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7" name="Picture 2" descr="https://pixabay.com/static/uploads/photo/2012/04/24/21/13/question-mark-40876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253" y="1930400"/>
            <a:ext cx="2133235" cy="31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6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peu de latin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1319349"/>
            <a:ext cx="8596668" cy="3880773"/>
          </a:xfrm>
        </p:spPr>
        <p:txBody>
          <a:bodyPr>
            <a:normAutofit/>
          </a:bodyPr>
          <a:lstStyle/>
          <a:p>
            <a:r>
              <a:rPr lang="fr-FR" sz="2800" dirty="0" smtClean="0"/>
              <a:t>Étymologie</a:t>
            </a:r>
          </a:p>
          <a:p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2860265" y="2039322"/>
            <a:ext cx="4230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solidFill>
                  <a:srgbClr val="0070C0"/>
                </a:solidFill>
              </a:rPr>
              <a:t>di</a:t>
            </a:r>
            <a:r>
              <a:rPr lang="fr-FR" sz="3600" dirty="0" smtClean="0">
                <a:solidFill>
                  <a:srgbClr val="FF0000"/>
                </a:solidFill>
              </a:rPr>
              <a:t>vision</a:t>
            </a:r>
            <a:endParaRPr lang="fr-FR" sz="3600" dirty="0">
              <a:solidFill>
                <a:srgbClr val="FF0000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1788915" y="2640149"/>
            <a:ext cx="2469186" cy="1010351"/>
            <a:chOff x="1788915" y="2640149"/>
            <a:chExt cx="2469186" cy="1010351"/>
          </a:xfrm>
        </p:grpSpPr>
        <p:sp>
          <p:nvSpPr>
            <p:cNvPr id="6" name="ZoneTexte 5"/>
            <p:cNvSpPr txBox="1"/>
            <p:nvPr/>
          </p:nvSpPr>
          <p:spPr>
            <a:xfrm>
              <a:off x="1788915" y="3065725"/>
              <a:ext cx="21426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 smtClean="0">
                  <a:solidFill>
                    <a:srgbClr val="0070C0"/>
                  </a:solidFill>
                </a:rPr>
                <a:t>di</a:t>
              </a:r>
              <a:endParaRPr lang="fr-FR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0" name="Connecteur droit avec flèche 9"/>
            <p:cNvCxnSpPr>
              <a:endCxn id="6" idx="0"/>
            </p:cNvCxnSpPr>
            <p:nvPr/>
          </p:nvCxnSpPr>
          <p:spPr>
            <a:xfrm flipH="1">
              <a:off x="2860265" y="2640149"/>
              <a:ext cx="1397836" cy="425576"/>
            </a:xfrm>
            <a:prstGeom prst="straightConnector1">
              <a:avLst/>
            </a:prstGeom>
            <a:ln w="28575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>
            <a:off x="5739618" y="2759143"/>
            <a:ext cx="2585516" cy="928646"/>
            <a:chOff x="5739618" y="2759143"/>
            <a:chExt cx="2585516" cy="928646"/>
          </a:xfrm>
        </p:grpSpPr>
        <p:sp>
          <p:nvSpPr>
            <p:cNvPr id="7" name="ZoneTexte 6"/>
            <p:cNvSpPr txBox="1"/>
            <p:nvPr/>
          </p:nvSpPr>
          <p:spPr>
            <a:xfrm>
              <a:off x="6182435" y="3103014"/>
              <a:ext cx="21426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dirty="0" err="1" smtClean="0">
                  <a:solidFill>
                    <a:srgbClr val="FF0000"/>
                  </a:solidFill>
                </a:rPr>
                <a:t>videre</a:t>
              </a:r>
              <a:endParaRPr lang="fr-FR" sz="3200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Connecteur droit avec flèche 10"/>
            <p:cNvCxnSpPr>
              <a:endCxn id="7" idx="0"/>
            </p:cNvCxnSpPr>
            <p:nvPr/>
          </p:nvCxnSpPr>
          <p:spPr>
            <a:xfrm>
              <a:off x="5739618" y="2759143"/>
              <a:ext cx="1514167" cy="343871"/>
            </a:xfrm>
            <a:prstGeom prst="straightConnector1">
              <a:avLst/>
            </a:prstGeom>
            <a:ln w="28575"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ZoneTexte 8"/>
          <p:cNvSpPr txBox="1"/>
          <p:nvPr/>
        </p:nvSpPr>
        <p:spPr>
          <a:xfrm>
            <a:off x="6587078" y="3539324"/>
            <a:ext cx="131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connaitre</a:t>
            </a:r>
            <a:endParaRPr lang="fr-FR" i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2177143" y="3517221"/>
            <a:ext cx="134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séparer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20079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Division: « Connaitre en séparant»</a:t>
            </a:r>
            <a:endParaRPr lang="fr-FR" dirty="0"/>
          </a:p>
        </p:txBody>
      </p:sp>
      <p:pic>
        <p:nvPicPr>
          <p:cNvPr id="1026" name="Picture 2" descr="RÃ©sultat de recherche d'images pour &quot;7 nains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355" y="1269999"/>
            <a:ext cx="1977467" cy="314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4473473" y="1661395"/>
                <a:ext cx="134302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𝟐𝟒𝟏</m:t>
                      </m:r>
                    </m:oMath>
                  </m:oMathPara>
                </a14:m>
                <a:endParaRPr lang="fr-FR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473" y="1661395"/>
                <a:ext cx="1343025" cy="76944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/>
              <p:cNvSpPr txBox="1"/>
              <p:nvPr/>
            </p:nvSpPr>
            <p:spPr>
              <a:xfrm>
                <a:off x="6092225" y="1656538"/>
                <a:ext cx="81430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fr-FR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225" y="1656538"/>
                <a:ext cx="814308" cy="7694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/>
              <p:cNvSpPr txBox="1"/>
              <p:nvPr/>
            </p:nvSpPr>
            <p:spPr>
              <a:xfrm>
                <a:off x="2219629" y="4615328"/>
                <a:ext cx="551207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4400" b="1" i="0" dirty="0" smtClean="0">
                    <a:solidFill>
                      <a:schemeClr val="accent1"/>
                    </a:solidFill>
                    <a:latin typeface="+mj-lt"/>
                  </a:rPr>
                  <a:t>Diviser </a:t>
                </a:r>
                <a14:m>
                  <m:oMath xmlns:m="http://schemas.openxmlformats.org/officeDocument/2006/math">
                    <m:r>
                      <a:rPr lang="fr-FR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𝟐𝟒𝟏</m:t>
                    </m:r>
                  </m:oMath>
                </a14:m>
                <a:r>
                  <a:rPr lang="fr-FR" sz="4400" b="1" i="0" dirty="0" smtClean="0">
                    <a:solidFill>
                      <a:schemeClr val="accent1"/>
                    </a:solidFill>
                    <a:latin typeface="+mj-lt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4400" b="1" i="1" dirty="0" smtClean="0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fr-FR" sz="4400" b="1" dirty="0"/>
              </a:p>
            </p:txBody>
          </p:sp>
        </mc:Choice>
        <mc:Fallback xmlns=""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629" y="4615328"/>
                <a:ext cx="5512078" cy="769441"/>
              </a:xfrm>
              <a:prstGeom prst="rect">
                <a:avLst/>
              </a:prstGeom>
              <a:blipFill rotWithShape="0">
                <a:blip r:embed="rId8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5563508" y="1654577"/>
                <a:ext cx="72813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</m:oMath>
                  </m:oMathPara>
                </a14:m>
                <a:endParaRPr lang="fr-FR" sz="4400" b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508" y="1654577"/>
                <a:ext cx="728130" cy="76944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2146023" y="1331398"/>
            <a:ext cx="2053744" cy="288807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0865438">
            <a:off x="3538376" y="1727112"/>
            <a:ext cx="1009244" cy="135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0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0.30808 0.018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345"/>
            <a:ext cx="8596668" cy="1320800"/>
          </a:xfrm>
        </p:spPr>
        <p:txBody>
          <a:bodyPr/>
          <a:lstStyle/>
          <a:p>
            <a:r>
              <a:rPr lang="fr-FR" dirty="0" smtClean="0"/>
              <a:t>I. Division Euclidienne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9266" t="-1" r="21159" b="15406"/>
          <a:stretch/>
        </p:blipFill>
        <p:spPr>
          <a:xfrm>
            <a:off x="276225" y="1016871"/>
            <a:ext cx="3867150" cy="4155204"/>
          </a:xfrm>
          <a:prstGeom prst="rect">
            <a:avLst/>
          </a:prstGeom>
        </p:spPr>
      </p:pic>
      <p:cxnSp>
        <p:nvCxnSpPr>
          <p:cNvPr id="16" name="Connecteur droit 15"/>
          <p:cNvCxnSpPr/>
          <p:nvPr/>
        </p:nvCxnSpPr>
        <p:spPr>
          <a:xfrm>
            <a:off x="2810680" y="1607739"/>
            <a:ext cx="0" cy="330836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2810680" y="2291813"/>
            <a:ext cx="1223493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1015497" y="1185425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c</a:t>
            </a:r>
            <a:endParaRPr lang="fr-FR" sz="2400" dirty="0">
              <a:latin typeface="Comic Sans MS" panose="030F0702030302020204" pitchFamily="66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632501" y="1185425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d</a:t>
            </a:r>
            <a:endParaRPr lang="fr-FR" sz="2400" dirty="0">
              <a:latin typeface="Comic Sans MS" panose="030F0702030302020204" pitchFamily="66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221591" y="1185425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u</a:t>
            </a:r>
            <a:endParaRPr lang="fr-FR" sz="2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ZoneTexte 30"/>
              <p:cNvSpPr txBox="1"/>
              <p:nvPr/>
            </p:nvSpPr>
            <p:spPr>
              <a:xfrm>
                <a:off x="1015497" y="1701332"/>
                <a:ext cx="5924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97" y="1701332"/>
                <a:ext cx="592428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ZoneTexte 31"/>
              <p:cNvSpPr txBox="1"/>
              <p:nvPr/>
            </p:nvSpPr>
            <p:spPr>
              <a:xfrm>
                <a:off x="1632501" y="1701332"/>
                <a:ext cx="5924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2" name="ZoneText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501" y="1701332"/>
                <a:ext cx="592428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ZoneTexte 32"/>
              <p:cNvSpPr txBox="1"/>
              <p:nvPr/>
            </p:nvSpPr>
            <p:spPr>
              <a:xfrm>
                <a:off x="2221591" y="1701332"/>
                <a:ext cx="5924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sz="2400" b="1" dirty="0">
                  <a:solidFill>
                    <a:srgbClr val="0070C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591" y="1701332"/>
                <a:ext cx="592428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/>
              <p:cNvSpPr txBox="1"/>
              <p:nvPr/>
            </p:nvSpPr>
            <p:spPr>
              <a:xfrm>
                <a:off x="445772" y="2313366"/>
                <a:ext cx="5924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fr-F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72" y="2313366"/>
                <a:ext cx="592428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ZoneTexte 34"/>
              <p:cNvSpPr txBox="1"/>
              <p:nvPr/>
            </p:nvSpPr>
            <p:spPr>
              <a:xfrm>
                <a:off x="1018835" y="2317634"/>
                <a:ext cx="5924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5" name="ZoneTexte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835" y="2317634"/>
                <a:ext cx="592428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ZoneTexte 35"/>
              <p:cNvSpPr txBox="1"/>
              <p:nvPr/>
            </p:nvSpPr>
            <p:spPr>
              <a:xfrm>
                <a:off x="1607925" y="2317634"/>
                <a:ext cx="5924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6" name="ZoneTexte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925" y="2317634"/>
                <a:ext cx="592428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1607925" y="2908115"/>
                <a:ext cx="5924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925" y="2908115"/>
                <a:ext cx="592428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ZoneTexte 38"/>
              <p:cNvSpPr txBox="1"/>
              <p:nvPr/>
            </p:nvSpPr>
            <p:spPr>
              <a:xfrm>
                <a:off x="2218252" y="1707740"/>
                <a:ext cx="5924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fr-F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9" name="ZoneTexte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8252" y="1707740"/>
                <a:ext cx="592428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ZoneTexte 39"/>
          <p:cNvSpPr txBox="1"/>
          <p:nvPr/>
        </p:nvSpPr>
        <p:spPr>
          <a:xfrm>
            <a:off x="990921" y="3498596"/>
            <a:ext cx="59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latin typeface="Comic Sans MS" panose="030F0702030302020204" pitchFamily="66" charset="0"/>
              </a:rPr>
              <a:t>-</a:t>
            </a:r>
            <a:endParaRPr lang="fr-FR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40"/>
              <p:cNvSpPr txBox="1"/>
              <p:nvPr/>
            </p:nvSpPr>
            <p:spPr>
              <a:xfrm>
                <a:off x="1607925" y="3498596"/>
                <a:ext cx="5924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fr-F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1" name="ZoneText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925" y="3498596"/>
                <a:ext cx="592428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ZoneTexte 41"/>
              <p:cNvSpPr txBox="1"/>
              <p:nvPr/>
            </p:nvSpPr>
            <p:spPr>
              <a:xfrm>
                <a:off x="2197015" y="3498596"/>
                <a:ext cx="5924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fr-F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2" name="ZoneText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015" y="3498596"/>
                <a:ext cx="592428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ZoneTexte 42"/>
              <p:cNvSpPr txBox="1"/>
              <p:nvPr/>
            </p:nvSpPr>
            <p:spPr>
              <a:xfrm>
                <a:off x="2209303" y="4140620"/>
                <a:ext cx="5924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sz="2400" b="1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3" name="ZoneText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303" y="4140620"/>
                <a:ext cx="592428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/>
              <p:cNvSpPr txBox="1"/>
              <p:nvPr/>
            </p:nvSpPr>
            <p:spPr>
              <a:xfrm>
                <a:off x="2835256" y="1715702"/>
                <a:ext cx="5924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fr-FR" sz="24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ZoneTexte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5256" y="1715702"/>
                <a:ext cx="592428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/>
              <p:cNvSpPr txBox="1"/>
              <p:nvPr/>
            </p:nvSpPr>
            <p:spPr>
              <a:xfrm>
                <a:off x="2828580" y="2391294"/>
                <a:ext cx="5924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sz="2400" b="1" dirty="0">
                  <a:solidFill>
                    <a:srgbClr val="00B05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7" name="ZoneTexte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8580" y="2391294"/>
                <a:ext cx="592428" cy="46166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/>
              <p:cNvSpPr txBox="1"/>
              <p:nvPr/>
            </p:nvSpPr>
            <p:spPr>
              <a:xfrm>
                <a:off x="3417670" y="2391294"/>
                <a:ext cx="59242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fr-FR" sz="2400" b="1" dirty="0">
                  <a:solidFill>
                    <a:srgbClr val="00B05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ZoneTexte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670" y="2391294"/>
                <a:ext cx="592428" cy="46166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Connecteur droit 50"/>
          <p:cNvCxnSpPr/>
          <p:nvPr/>
        </p:nvCxnSpPr>
        <p:spPr>
          <a:xfrm>
            <a:off x="401831" y="2869479"/>
            <a:ext cx="2376038" cy="1011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>
            <a:off x="1015497" y="4050440"/>
            <a:ext cx="176237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Arc 54"/>
          <p:cNvSpPr/>
          <p:nvPr/>
        </p:nvSpPr>
        <p:spPr>
          <a:xfrm>
            <a:off x="1020499" y="1688216"/>
            <a:ext cx="1147917" cy="487895"/>
          </a:xfrm>
          <a:prstGeom prst="arc">
            <a:avLst>
              <a:gd name="adj1" fmla="val 11708676"/>
              <a:gd name="adj2" fmla="val 2083526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Arc 55"/>
          <p:cNvSpPr/>
          <p:nvPr/>
        </p:nvSpPr>
        <p:spPr>
          <a:xfrm>
            <a:off x="993575" y="1721809"/>
            <a:ext cx="589090" cy="510703"/>
          </a:xfrm>
          <a:prstGeom prst="arc">
            <a:avLst>
              <a:gd name="adj1" fmla="val 13003074"/>
              <a:gd name="adj2" fmla="val 19596966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Arc 56"/>
          <p:cNvSpPr/>
          <p:nvPr/>
        </p:nvSpPr>
        <p:spPr>
          <a:xfrm>
            <a:off x="1617504" y="2942017"/>
            <a:ext cx="1147917" cy="487895"/>
          </a:xfrm>
          <a:prstGeom prst="arc">
            <a:avLst>
              <a:gd name="adj1" fmla="val 11708676"/>
              <a:gd name="adj2" fmla="val 20835269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ZoneTexte 57"/>
              <p:cNvSpPr txBox="1"/>
              <p:nvPr/>
            </p:nvSpPr>
            <p:spPr>
              <a:xfrm>
                <a:off x="6353174" y="389566"/>
                <a:ext cx="4720637" cy="76944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4400" b="1" i="0" dirty="0" smtClean="0">
                    <a:solidFill>
                      <a:schemeClr val="accent1"/>
                    </a:solidFill>
                    <a:latin typeface="+mj-lt"/>
                  </a:rPr>
                  <a:t>Diviser </a:t>
                </a:r>
                <a14:m>
                  <m:oMath xmlns:m="http://schemas.openxmlformats.org/officeDocument/2006/math">
                    <m:r>
                      <a:rPr lang="fr-FR" sz="44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𝟐𝟒𝟏</m:t>
                    </m:r>
                  </m:oMath>
                </a14:m>
                <a:r>
                  <a:rPr lang="fr-FR" sz="4400" b="1" i="0" dirty="0" smtClean="0">
                    <a:solidFill>
                      <a:schemeClr val="accent1"/>
                    </a:solidFill>
                    <a:latin typeface="+mj-lt"/>
                  </a:rPr>
                  <a:t> par </a:t>
                </a:r>
                <a14:m>
                  <m:oMath xmlns:m="http://schemas.openxmlformats.org/officeDocument/2006/math">
                    <m:r>
                      <a:rPr lang="fr-FR" sz="4400" b="1" i="1" dirty="0" smtClean="0"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endParaRPr lang="fr-FR" sz="4400" b="1" dirty="0"/>
              </a:p>
            </p:txBody>
          </p:sp>
        </mc:Choice>
        <mc:Fallback xmlns="">
          <p:sp>
            <p:nvSpPr>
              <p:cNvPr id="58" name="ZoneTexte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3174" y="389566"/>
                <a:ext cx="4720637" cy="769441"/>
              </a:xfrm>
              <a:prstGeom prst="rect">
                <a:avLst/>
              </a:prstGeom>
              <a:blipFill rotWithShape="0">
                <a:blip r:embed="rId17"/>
                <a:stretch>
                  <a:fillRect l="-4615" t="-14504" b="-33588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ZoneTexte 58"/>
              <p:cNvSpPr txBox="1"/>
              <p:nvPr/>
            </p:nvSpPr>
            <p:spPr>
              <a:xfrm>
                <a:off x="4298334" y="2959987"/>
                <a:ext cx="20548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𝟐𝟒𝟏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r-FR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9" name="ZoneTexte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334" y="2959987"/>
                <a:ext cx="2054840" cy="769441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ZoneTexte 59"/>
              <p:cNvSpPr txBox="1"/>
              <p:nvPr/>
            </p:nvSpPr>
            <p:spPr>
              <a:xfrm>
                <a:off x="6031884" y="2959987"/>
                <a:ext cx="205484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𝟑𝟒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fr-FR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0" name="ZoneText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884" y="2959987"/>
                <a:ext cx="2054840" cy="769441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ZoneTexte 60"/>
              <p:cNvSpPr txBox="1"/>
              <p:nvPr/>
            </p:nvSpPr>
            <p:spPr>
              <a:xfrm>
                <a:off x="7755909" y="2942017"/>
                <a:ext cx="11309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1" name="ZoneTexte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5909" y="2942017"/>
                <a:ext cx="1130916" cy="769441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Ellipse 61"/>
          <p:cNvSpPr/>
          <p:nvPr/>
        </p:nvSpPr>
        <p:spPr>
          <a:xfrm>
            <a:off x="2212481" y="4094982"/>
            <a:ext cx="552940" cy="5529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4" name="Connecteur droit avec flèche 63"/>
          <p:cNvCxnSpPr/>
          <p:nvPr/>
        </p:nvCxnSpPr>
        <p:spPr>
          <a:xfrm>
            <a:off x="2505517" y="4640921"/>
            <a:ext cx="536129" cy="8941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2690788" y="5532096"/>
            <a:ext cx="1023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le </a:t>
            </a:r>
            <a:r>
              <a:rPr lang="en-US" dirty="0" err="1" smtClean="0">
                <a:solidFill>
                  <a:srgbClr val="FF0000"/>
                </a:solidFill>
              </a:rPr>
              <a:t>reste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2850168" y="1677602"/>
            <a:ext cx="552940" cy="55294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0" name="Connecteur droit avec flèche 69"/>
          <p:cNvCxnSpPr>
            <a:stCxn id="67" idx="6"/>
          </p:cNvCxnSpPr>
          <p:nvPr/>
        </p:nvCxnSpPr>
        <p:spPr>
          <a:xfrm flipV="1">
            <a:off x="3403108" y="1523453"/>
            <a:ext cx="739272" cy="43061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ZoneTexte 72"/>
          <p:cNvSpPr txBox="1"/>
          <p:nvPr/>
        </p:nvSpPr>
        <p:spPr>
          <a:xfrm>
            <a:off x="4142379" y="1159007"/>
            <a:ext cx="149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 diviseur</a:t>
            </a:r>
            <a:endParaRPr lang="fr-FR" dirty="0"/>
          </a:p>
        </p:txBody>
      </p:sp>
      <p:sp>
        <p:nvSpPr>
          <p:cNvPr id="75" name="Ellipse 74"/>
          <p:cNvSpPr/>
          <p:nvPr/>
        </p:nvSpPr>
        <p:spPr>
          <a:xfrm>
            <a:off x="1008608" y="1669280"/>
            <a:ext cx="1692870" cy="515270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6" name="Connecteur droit avec flèche 75"/>
          <p:cNvCxnSpPr>
            <a:stCxn id="75" idx="0"/>
          </p:cNvCxnSpPr>
          <p:nvPr/>
        </p:nvCxnSpPr>
        <p:spPr>
          <a:xfrm flipH="1" flipV="1">
            <a:off x="1379673" y="931073"/>
            <a:ext cx="475370" cy="738207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ZoneTexte 80"/>
          <p:cNvSpPr txBox="1"/>
          <p:nvPr/>
        </p:nvSpPr>
        <p:spPr>
          <a:xfrm>
            <a:off x="539583" y="628603"/>
            <a:ext cx="149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le dividende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82" name="Ellipse 81"/>
          <p:cNvSpPr/>
          <p:nvPr/>
        </p:nvSpPr>
        <p:spPr>
          <a:xfrm>
            <a:off x="2876201" y="2371920"/>
            <a:ext cx="1135139" cy="51527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3" name="Connecteur droit avec flèche 82"/>
          <p:cNvCxnSpPr>
            <a:stCxn id="82" idx="6"/>
          </p:cNvCxnSpPr>
          <p:nvPr/>
        </p:nvCxnSpPr>
        <p:spPr>
          <a:xfrm flipV="1">
            <a:off x="4011340" y="2479807"/>
            <a:ext cx="437198" cy="14974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ZoneTexte 86"/>
          <p:cNvSpPr txBox="1"/>
          <p:nvPr/>
        </p:nvSpPr>
        <p:spPr>
          <a:xfrm>
            <a:off x="4454538" y="2194303"/>
            <a:ext cx="1495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le quotient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62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111E-6 L -0.0013 0.1789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8" grpId="0"/>
      <p:bldP spid="39" grpId="0"/>
      <p:bldP spid="39" grpId="1"/>
      <p:bldP spid="40" grpId="0"/>
      <p:bldP spid="41" grpId="0"/>
      <p:bldP spid="42" grpId="0"/>
      <p:bldP spid="44" grpId="0"/>
      <p:bldP spid="47" grpId="0"/>
      <p:bldP spid="48" grpId="0"/>
      <p:bldP spid="55" grpId="0" animBg="1"/>
      <p:bldP spid="56" grpId="0" animBg="1"/>
      <p:bldP spid="56" grpId="1" animBg="1"/>
      <p:bldP spid="57" grpId="0" animBg="1"/>
      <p:bldP spid="59" grpId="0"/>
      <p:bldP spid="60" grpId="0"/>
      <p:bldP spid="61" grpId="0"/>
      <p:bldP spid="62" grpId="0" animBg="1"/>
      <p:bldP spid="66" grpId="0"/>
      <p:bldP spid="67" grpId="0" animBg="1"/>
      <p:bldP spid="73" grpId="0"/>
      <p:bldP spid="75" grpId="0" animBg="1"/>
      <p:bldP spid="81" grpId="0"/>
      <p:bldP spid="82" grpId="0" animBg="1"/>
      <p:bldP spid="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I. Division Euclidienne</a:t>
            </a:r>
            <a:endParaRPr lang="fr-FR" dirty="0"/>
          </a:p>
        </p:txBody>
      </p:sp>
      <p:grpSp>
        <p:nvGrpSpPr>
          <p:cNvPr id="9" name="Group 20"/>
          <p:cNvGrpSpPr/>
          <p:nvPr/>
        </p:nvGrpSpPr>
        <p:grpSpPr>
          <a:xfrm>
            <a:off x="8932332" y="402033"/>
            <a:ext cx="2263566" cy="1634331"/>
            <a:chOff x="7010436" y="978297"/>
            <a:chExt cx="2263566" cy="1634331"/>
          </a:xfrm>
        </p:grpSpPr>
        <p:sp>
          <p:nvSpPr>
            <p:cNvPr id="10" name="Oval 21"/>
            <p:cNvSpPr/>
            <p:nvPr/>
          </p:nvSpPr>
          <p:spPr>
            <a:xfrm>
              <a:off x="7010436" y="978297"/>
              <a:ext cx="2263566" cy="163433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1" name="Picture 2" descr="Résultat de recherche d'images pour &quot;ecrire&quot;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6682" y="1209676"/>
              <a:ext cx="1524000" cy="1171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654152"/>
                <a:ext cx="8621244" cy="1536723"/>
              </a:xfrm>
            </p:spPr>
            <p:txBody>
              <a:bodyPr>
                <a:normAutofit/>
              </a:bodyPr>
              <a:lstStyle/>
              <a:p>
                <a:r>
                  <a:rPr lang="fr-FR" sz="2000" u="sng" dirty="0" smtClean="0"/>
                  <a:t>Définition:</a:t>
                </a:r>
              </a:p>
              <a:p>
                <a:pPr marL="0" indent="0">
                  <a:buNone/>
                </a:pPr>
                <a:r>
                  <a:rPr lang="fr-FR" sz="2000" dirty="0" smtClean="0"/>
                  <a:t>Effectuer la </a:t>
                </a:r>
                <a:r>
                  <a:rPr lang="fr-FR" sz="2000" b="1" dirty="0" smtClean="0">
                    <a:solidFill>
                      <a:srgbClr val="7030A0"/>
                    </a:solidFill>
                  </a:rPr>
                  <a:t>division euclidienne </a:t>
                </a:r>
                <a:r>
                  <a:rPr lang="fr-FR" sz="2000" dirty="0" smtClean="0"/>
                  <a:t>d’un nombre entier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fr-FR" sz="2000" dirty="0" smtClean="0"/>
                  <a:t> (le </a:t>
                </a:r>
                <a:r>
                  <a:rPr lang="fr-FR" sz="2000" b="1" dirty="0" smtClean="0">
                    <a:solidFill>
                      <a:srgbClr val="0070C0"/>
                    </a:solidFill>
                  </a:rPr>
                  <a:t>dividende</a:t>
                </a:r>
                <a:r>
                  <a:rPr lang="fr-FR" sz="2000" dirty="0" smtClean="0"/>
                  <a:t>) par un nombre entier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fr-FR" sz="2000" dirty="0" smtClean="0"/>
                  <a:t> ( le </a:t>
                </a:r>
                <a:r>
                  <a:rPr lang="fr-FR" sz="2000" b="1" dirty="0" smtClean="0">
                    <a:solidFill>
                      <a:schemeClr val="tx1"/>
                    </a:solidFill>
                  </a:rPr>
                  <a:t>diviseur</a:t>
                </a:r>
                <a:r>
                  <a:rPr lang="fr-FR" sz="2000" dirty="0" smtClean="0"/>
                  <a:t>), </a:t>
                </a:r>
                <a:br>
                  <a:rPr lang="fr-FR" sz="2000" dirty="0" smtClean="0"/>
                </a:br>
                <a:r>
                  <a:rPr lang="fr-FR" sz="2000" dirty="0" smtClean="0"/>
                  <a:t>c’est trouver deux nombres entiers, le </a:t>
                </a:r>
                <a:r>
                  <a:rPr lang="fr-FR" sz="2000" b="1" dirty="0" smtClean="0">
                    <a:solidFill>
                      <a:srgbClr val="00B050"/>
                    </a:solidFill>
                  </a:rPr>
                  <a:t>quotient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fr-FR" sz="2000" dirty="0" smtClean="0">
                    <a:solidFill>
                      <a:srgbClr val="00B050"/>
                    </a:solidFill>
                  </a:rPr>
                  <a:t> </a:t>
                </a:r>
                <a:r>
                  <a:rPr lang="fr-FR" sz="2000" dirty="0" smtClean="0"/>
                  <a:t>et le </a:t>
                </a:r>
                <a:r>
                  <a:rPr lang="fr-FR" sz="2000" b="1" dirty="0" smtClean="0">
                    <a:solidFill>
                      <a:srgbClr val="FF0000"/>
                    </a:solidFill>
                  </a:rPr>
                  <a:t>reste </a:t>
                </a:r>
                <a14:m>
                  <m:oMath xmlns:m="http://schemas.openxmlformats.org/officeDocument/2006/math">
                    <m:r>
                      <a:rPr lang="fr-FR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fr-FR" sz="2000" dirty="0" smtClean="0"/>
                  <a:t> tels que:</a:t>
                </a:r>
                <a:endParaRPr lang="fr-FR" sz="2000" b="1" dirty="0" smtClean="0"/>
              </a:p>
              <a:p>
                <a:endParaRPr lang="fr-FR" sz="2000" b="1" dirty="0" smtClean="0"/>
              </a:p>
              <a:p>
                <a:endParaRPr lang="fr-FR" sz="2000" dirty="0"/>
              </a:p>
              <a:p>
                <a:pPr marL="0" indent="0">
                  <a:buNone/>
                </a:pPr>
                <a:endParaRPr lang="fr-FR" sz="2000" dirty="0"/>
              </a:p>
            </p:txBody>
          </p:sp>
        </mc:Choice>
        <mc:Fallback xmlns="">
          <p:sp>
            <p:nvSpPr>
              <p:cNvPr id="6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654152"/>
                <a:ext cx="8621244" cy="1536723"/>
              </a:xfrm>
              <a:blipFill rotWithShape="0">
                <a:blip r:embed="rId3"/>
                <a:stretch>
                  <a:fillRect l="-707" t="-2381" b="-39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2582893" y="3735108"/>
                <a:ext cx="48101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fr-FR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893" y="3735108"/>
                <a:ext cx="4810125" cy="7078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7336428" y="3782703"/>
                <a:ext cx="19621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ea typeface="Cambria Math" panose="02040503050406030204" pitchFamily="18" charset="0"/>
                  </a:rPr>
                  <a:t>avec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𝒓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</m:oMath>
                </a14:m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428" y="3782703"/>
                <a:ext cx="1962150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3106" t="-10769" b="-2615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7336428" y="4182813"/>
                <a:ext cx="19621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ea typeface="Cambria Math" panose="02040503050406030204" pitchFamily="18" charset="0"/>
                  </a:rPr>
                  <a:t>et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endParaRPr lang="fr-FR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428" y="4182813"/>
                <a:ext cx="1962150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3106" t="-9091" b="-2424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012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/>
      <p:bldP spid="8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345"/>
            <a:ext cx="8596668" cy="1320800"/>
          </a:xfrm>
        </p:spPr>
        <p:txBody>
          <a:bodyPr/>
          <a:lstStyle/>
          <a:p>
            <a:r>
              <a:rPr lang="fr-FR" dirty="0" smtClean="0"/>
              <a:t>I. Division Euclidienne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9266" t="-1" r="21159" b="15406"/>
          <a:stretch/>
        </p:blipFill>
        <p:spPr>
          <a:xfrm>
            <a:off x="457200" y="1891955"/>
            <a:ext cx="3124200" cy="33569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/>
              <p:cNvSpPr txBox="1"/>
              <p:nvPr/>
            </p:nvSpPr>
            <p:spPr>
              <a:xfrm>
                <a:off x="784174" y="1122514"/>
                <a:ext cx="233690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𝟒𝟐𝟑</m:t>
                      </m:r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fr-FR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74" y="1122514"/>
                <a:ext cx="2336902" cy="76944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Espace réservé du contenu 2"/>
          <p:cNvSpPr>
            <a:spLocks noGrp="1"/>
          </p:cNvSpPr>
          <p:nvPr>
            <p:ph idx="1"/>
          </p:nvPr>
        </p:nvSpPr>
        <p:spPr>
          <a:xfrm>
            <a:off x="619125" y="666061"/>
            <a:ext cx="8621244" cy="456454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Exemples:</a:t>
            </a: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 rotWithShape="1">
          <a:blip r:embed="rId2"/>
          <a:srcRect l="9266" t="-1" r="21159" b="15406"/>
          <a:stretch/>
        </p:blipFill>
        <p:spPr>
          <a:xfrm>
            <a:off x="6281218" y="1890520"/>
            <a:ext cx="3124200" cy="33569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/>
              <p:cNvSpPr txBox="1"/>
              <p:nvPr/>
            </p:nvSpPr>
            <p:spPr>
              <a:xfrm>
                <a:off x="6608191" y="1121079"/>
                <a:ext cx="260760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𝟒𝟏𝟐</m:t>
                      </m:r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𝟏𝟏</m:t>
                      </m:r>
                    </m:oMath>
                  </m:oMathPara>
                </a14:m>
                <a:endParaRPr lang="fr-FR" sz="4400" b="1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0" name="ZoneText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191" y="1121079"/>
                <a:ext cx="2607601" cy="76944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50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build="p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345"/>
            <a:ext cx="8596668" cy="1320800"/>
          </a:xfrm>
        </p:spPr>
        <p:txBody>
          <a:bodyPr/>
          <a:lstStyle/>
          <a:p>
            <a:r>
              <a:rPr lang="fr-FR" dirty="0" smtClean="0"/>
              <a:t>I. Division Euclidienne</a:t>
            </a:r>
            <a:endParaRPr lang="fr-FR" dirty="0"/>
          </a:p>
        </p:txBody>
      </p:sp>
      <p:sp>
        <p:nvSpPr>
          <p:cNvPr id="46" name="Espace réservé du contenu 2"/>
          <p:cNvSpPr>
            <a:spLocks noGrp="1"/>
          </p:cNvSpPr>
          <p:nvPr>
            <p:ph idx="1"/>
          </p:nvPr>
        </p:nvSpPr>
        <p:spPr>
          <a:xfrm>
            <a:off x="619125" y="666061"/>
            <a:ext cx="8621244" cy="456454"/>
          </a:xfrm>
        </p:spPr>
        <p:txBody>
          <a:bodyPr>
            <a:normAutofit/>
          </a:bodyPr>
          <a:lstStyle/>
          <a:p>
            <a:r>
              <a:rPr lang="fr-FR" sz="2000" u="sng" dirty="0" smtClean="0"/>
              <a:t>Calculatrices:</a:t>
            </a:r>
            <a:endParaRPr lang="fr-FR" sz="2000" dirty="0"/>
          </a:p>
          <a:p>
            <a:pPr marL="0" indent="0">
              <a:buNone/>
            </a:pPr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784174" y="1122514"/>
                <a:ext cx="233690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𝟏𝟖𝟓</m:t>
                      </m:r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r>
                        <a:rPr lang="en-US" sz="44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fr-FR" sz="4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74" y="1122514"/>
                <a:ext cx="2336902" cy="76944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l="9266" t="-1" r="21159" b="15406"/>
          <a:stretch/>
        </p:blipFill>
        <p:spPr>
          <a:xfrm>
            <a:off x="457200" y="1891955"/>
            <a:ext cx="3124200" cy="335691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795" y="660055"/>
            <a:ext cx="4524548" cy="27485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4757218" y="4540983"/>
                <a:ext cx="48101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𝟏𝟖𝟓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𝟐𝟔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𝟕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fr-FR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218" y="4540983"/>
                <a:ext cx="4810125" cy="7078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4900006" y="3639858"/>
                <a:ext cx="481012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fr-FR" sz="4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0006" y="3639858"/>
                <a:ext cx="4810125" cy="70788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123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/>
      <p:bldP spid="8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-345"/>
            <a:ext cx="8596668" cy="1320800"/>
          </a:xfrm>
        </p:spPr>
        <p:txBody>
          <a:bodyPr/>
          <a:lstStyle/>
          <a:p>
            <a:r>
              <a:rPr lang="fr-FR" dirty="0" smtClean="0"/>
              <a:t>Exercice 22 page 123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6234672" y="75280"/>
                <a:ext cx="3090303" cy="58477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𝒒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𝒃</m:t>
                      </m:r>
                      <m:r>
                        <a:rPr lang="en-US" sz="32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32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fr-FR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672" y="75280"/>
                <a:ext cx="3090303" cy="58477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0" y="863535"/>
            <a:ext cx="6025218" cy="14431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1893271" y="2524187"/>
                <a:ext cx="48101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𝟖𝟏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__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+__</m:t>
                      </m:r>
                    </m:oMath>
                  </m:oMathPara>
                </a14:m>
                <a:endParaRPr lang="fr-FR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271" y="2524187"/>
                <a:ext cx="4810125" cy="6463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1893270" y="3197307"/>
                <a:ext cx="48101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__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+__</m:t>
                      </m:r>
                    </m:oMath>
                  </m:oMathPara>
                </a14:m>
                <a:endParaRPr lang="fr-FR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270" y="3197307"/>
                <a:ext cx="4810125" cy="64633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/>
              <p:cNvSpPr txBox="1"/>
              <p:nvPr/>
            </p:nvSpPr>
            <p:spPr>
              <a:xfrm>
                <a:off x="1893269" y="3778283"/>
                <a:ext cx="48101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𝟔𝟕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__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+__</m:t>
                      </m:r>
                    </m:oMath>
                  </m:oMathPara>
                </a14:m>
                <a:endParaRPr lang="fr-FR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269" y="3778283"/>
                <a:ext cx="4810125" cy="64633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1893268" y="4335892"/>
                <a:ext cx="48101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𝟓𝟑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__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+__</m:t>
                      </m:r>
                    </m:oMath>
                  </m:oMathPara>
                </a14:m>
                <a:endParaRPr lang="fr-FR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3268" y="4335892"/>
                <a:ext cx="4810125" cy="6463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1607517" y="4944904"/>
                <a:ext cx="481012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𝟏𝟎𝟕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__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+__</m:t>
                      </m:r>
                    </m:oMath>
                  </m:oMathPara>
                </a14:m>
                <a:endParaRPr lang="fr-FR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517" y="4944904"/>
                <a:ext cx="4810125" cy="6463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6234672" y="1409946"/>
                <a:ext cx="32596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__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__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3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+__</m:t>
                      </m:r>
                    </m:oMath>
                  </m:oMathPara>
                </a14:m>
                <a:endParaRPr lang="fr-FR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4672" y="1409946"/>
                <a:ext cx="3259604" cy="646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890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/>
      <p:bldP spid="14" grpId="0"/>
      <p:bldP spid="15" grpId="0"/>
      <p:bldP spid="16" grpId="0"/>
      <p:bldP spid="17" grpId="0"/>
      <p:bldP spid="12" grpId="0"/>
    </p:bldLst>
  </p:timing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456</Words>
  <Application>Microsoft Office PowerPoint</Application>
  <PresentationFormat>Grand écran</PresentationFormat>
  <Paragraphs>116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 Math</vt:lpstr>
      <vt:lpstr>Comic Sans MS</vt:lpstr>
      <vt:lpstr>Freestyle Script</vt:lpstr>
      <vt:lpstr>Trebuchet MS</vt:lpstr>
      <vt:lpstr>Wingdings 3</vt:lpstr>
      <vt:lpstr>Facette</vt:lpstr>
      <vt:lpstr>Quatrième Chapitre 1:  Division</vt:lpstr>
      <vt:lpstr>Chapitre 1: Division</vt:lpstr>
      <vt:lpstr>Un peu de latin</vt:lpstr>
      <vt:lpstr>Division: « Connaitre en séparant»</vt:lpstr>
      <vt:lpstr>I. Division Euclidienne</vt:lpstr>
      <vt:lpstr>I. Division Euclidienne</vt:lpstr>
      <vt:lpstr>I. Division Euclidienne</vt:lpstr>
      <vt:lpstr>I. Division Euclidienne</vt:lpstr>
      <vt:lpstr>Exercice 22 page 123</vt:lpstr>
      <vt:lpstr>Exercice 32 page 123</vt:lpstr>
      <vt:lpstr>II. Multiples, diviseurs d’un nombre</vt:lpstr>
      <vt:lpstr>III. Critères de divisibilité</vt:lpstr>
      <vt:lpstr>Exercice 75 page 128</vt:lpstr>
      <vt:lpstr>Exercices 77 et 79 page 128</vt:lpstr>
      <vt:lpstr>Exercices 77 et 79 page 128</vt:lpstr>
      <vt:lpstr>Exercice 87 page 129</vt:lpstr>
    </vt:vector>
  </TitlesOfParts>
  <Company>Amadeus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1: Nombres décimaux</dc:title>
  <dc:creator>Jean-Louis FELT</dc:creator>
  <cp:lastModifiedBy>Jean-Louis FELT</cp:lastModifiedBy>
  <cp:revision>337</cp:revision>
  <dcterms:created xsi:type="dcterms:W3CDTF">2016-06-28T13:11:46Z</dcterms:created>
  <dcterms:modified xsi:type="dcterms:W3CDTF">2018-09-12T16:17:49Z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59f3f20c-dc5b-40f1-9ac8-f4b23c230aa6</vt:lpwstr>
  </property>
  <property fmtid="{D5CDD505-2E9C-101B-9397-08002B2CF9AE}" pid="3" name="OriginatingUser">
    <vt:lpwstr>jfelt</vt:lpwstr>
  </property>
  <property fmtid="{D5CDD505-2E9C-101B-9397-08002B2CF9AE}" pid="4" name="CLASSIFICATION">
    <vt:lpwstr>RESTRICTED</vt:lpwstr>
  </property>
</Properties>
</file>