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9" r:id="rId3"/>
    <p:sldId id="419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6" r:id="rId14"/>
    <p:sldId id="467" r:id="rId15"/>
    <p:sldId id="468" r:id="rId16"/>
    <p:sldId id="469" r:id="rId17"/>
    <p:sldId id="471" r:id="rId18"/>
    <p:sldId id="472" r:id="rId19"/>
    <p:sldId id="473" r:id="rId20"/>
    <p:sldId id="470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9" r:id="rId38"/>
    <p:sldId id="500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18/10/2018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63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60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21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1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18/10/2018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10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4.jpeg"/><Relationship Id="rId7" Type="http://schemas.openxmlformats.org/officeDocument/2006/relationships/image" Target="../media/image71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13" Type="http://schemas.openxmlformats.org/officeDocument/2006/relationships/image" Target="../media/image1150.png"/><Relationship Id="rId18" Type="http://schemas.openxmlformats.org/officeDocument/2006/relationships/image" Target="../media/image1200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12" Type="http://schemas.openxmlformats.org/officeDocument/2006/relationships/image" Target="../media/image1140.png"/><Relationship Id="rId17" Type="http://schemas.openxmlformats.org/officeDocument/2006/relationships/image" Target="../media/image119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80.png"/><Relationship Id="rId20" Type="http://schemas.openxmlformats.org/officeDocument/2006/relationships/image" Target="../media/image1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130.png"/><Relationship Id="rId5" Type="http://schemas.openxmlformats.org/officeDocument/2006/relationships/image" Target="../media/image1070.png"/><Relationship Id="rId15" Type="http://schemas.openxmlformats.org/officeDocument/2006/relationships/image" Target="../media/image1170.png"/><Relationship Id="rId10" Type="http://schemas.openxmlformats.org/officeDocument/2006/relationships/image" Target="../media/image1120.png"/><Relationship Id="rId19" Type="http://schemas.openxmlformats.org/officeDocument/2006/relationships/image" Target="../media/image1210.png"/><Relationship Id="rId4" Type="http://schemas.openxmlformats.org/officeDocument/2006/relationships/image" Target="../media/image1060.png"/><Relationship Id="rId9" Type="http://schemas.openxmlformats.org/officeDocument/2006/relationships/image" Target="../media/image1110.png"/><Relationship Id="rId14" Type="http://schemas.openxmlformats.org/officeDocument/2006/relationships/image" Target="../media/image11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4.png"/><Relationship Id="rId7" Type="http://schemas.openxmlformats.org/officeDocument/2006/relationships/image" Target="../media/image7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</a:t>
            </a:r>
            <a:br>
              <a:rPr lang="fr-FR" dirty="0" smtClean="0"/>
            </a:br>
            <a:r>
              <a:rPr lang="fr-FR" sz="3600" dirty="0" smtClean="0"/>
              <a:t>Chapitre 5: </a:t>
            </a:r>
            <a:br>
              <a:rPr lang="fr-FR" sz="3600" dirty="0" smtClean="0"/>
            </a:br>
            <a:r>
              <a:rPr lang="fr-FR" sz="3600" dirty="0" smtClean="0"/>
              <a:t>Calcul littéral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478199"/>
            <a:ext cx="8596668" cy="89077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Exemple: Un programme de calcul</a:t>
            </a:r>
            <a:br>
              <a:rPr lang="fr-FR" sz="2400" dirty="0" smtClean="0"/>
            </a:b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818866" y="2036364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Choisir un nombre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01003" y="3022800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fr-FR" dirty="0" smtClean="0">
                <a:solidFill>
                  <a:srgbClr val="FFC000"/>
                </a:solidFill>
              </a:rPr>
              <a:t>L’élever au carré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77376" y="4021390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fr-FR" dirty="0" smtClean="0">
                <a:solidFill>
                  <a:srgbClr val="00B050"/>
                </a:solidFill>
              </a:rPr>
              <a:t>Multiplier le résultat obtenu par 5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92572" y="5011008"/>
            <a:ext cx="3848669" cy="103035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fr-FR" dirty="0" smtClean="0">
                <a:solidFill>
                  <a:srgbClr val="0070C0"/>
                </a:solidFill>
              </a:rPr>
              <a:t>Ajouter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à ce produit, </a:t>
            </a:r>
            <a:r>
              <a:rPr lang="fr-FR" dirty="0" smtClean="0">
                <a:solidFill>
                  <a:srgbClr val="7030A0"/>
                </a:solidFill>
              </a:rPr>
              <a:t>3 fois le nombre choisi au départ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1103" y="2063908"/>
                <a:ext cx="21836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03" y="2063908"/>
                <a:ext cx="218364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63773" y="2985788"/>
                <a:ext cx="218364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773" y="2985788"/>
                <a:ext cx="2183642" cy="658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11273" y="3920235"/>
                <a:ext cx="218364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73" y="3920235"/>
                <a:ext cx="2183642" cy="658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45901" y="4867287"/>
                <a:ext cx="2183642" cy="65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901" y="4867287"/>
                <a:ext cx="2183642" cy="658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5599981" y="2188432"/>
            <a:ext cx="1310407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>
            <a:off x="6535091" y="3156053"/>
            <a:ext cx="1310407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>
            <a:off x="7615003" y="3956472"/>
            <a:ext cx="1310407" cy="1245322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24770" y="2081457"/>
                <a:ext cx="5181528" cy="83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 programme de calcul se traduit par l’expression littérale: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70" y="2081457"/>
                <a:ext cx="5181528" cy="839332"/>
              </a:xfrm>
              <a:prstGeom prst="rect">
                <a:avLst/>
              </a:prstGeom>
              <a:blipFill rotWithShape="0">
                <a:blip r:embed="rId7"/>
                <a:stretch>
                  <a:fillRect l="-1761" t="-5000" b="-1428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8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6" grpId="0"/>
      <p:bldP spid="14" grpId="0"/>
      <p:bldP spid="15" grpId="0"/>
      <p:bldP spid="16" grpId="0" animBg="1"/>
      <p:bldP spid="8" grpId="0" animBg="1"/>
      <p:bldP spid="18" grpId="0" animBg="1"/>
      <p:bldP spid="1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05" y="0"/>
            <a:ext cx="8596668" cy="1320800"/>
          </a:xfrm>
        </p:spPr>
        <p:txBody>
          <a:bodyPr/>
          <a:lstStyle/>
          <a:p>
            <a:r>
              <a:rPr lang="fr-FR" dirty="0" smtClean="0"/>
              <a:t>Activité: </a:t>
            </a:r>
            <a:r>
              <a:rPr lang="fr-FR" dirty="0"/>
              <a:t>Expression littérale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664" y="660400"/>
                <a:ext cx="8596668" cy="661351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Calculer chacune des expressions suivantes pour: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664" y="660400"/>
                <a:ext cx="8596668" cy="661351"/>
              </a:xfrm>
              <a:blipFill rotWithShape="0">
                <a:blip r:embed="rId3"/>
                <a:stretch>
                  <a:fillRect l="-284" t="-5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778031"/>
                  </p:ext>
                </p:extLst>
              </p:nvPr>
            </p:nvGraphicFramePr>
            <p:xfrm>
              <a:off x="633498" y="1320800"/>
              <a:ext cx="11279460" cy="50542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759820"/>
                    <a:gridCol w="3759820"/>
                    <a:gridCol w="3759820"/>
                  </a:tblGrid>
                  <a:tr h="2527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800" b="1" dirty="0" smtClean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800" b="1" dirty="0" smtClean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800" b="1" dirty="0" smtClean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27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800" b="1" dirty="0" smtClean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800" b="1" dirty="0" smtClean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𝒂𝒃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US" sz="1800" b="1" dirty="0" smtClean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778031"/>
                  </p:ext>
                </p:extLst>
              </p:nvPr>
            </p:nvGraphicFramePr>
            <p:xfrm>
              <a:off x="633498" y="1320800"/>
              <a:ext cx="11279460" cy="50542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759820"/>
                    <a:gridCol w="3759820"/>
                    <a:gridCol w="3759820"/>
                  </a:tblGrid>
                  <a:tr h="25271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62" t="-241" r="-200486" b="-10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000" t="-241" r="-100162" b="-10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324" t="-241" r="-324" b="-100482"/>
                          </a:stretch>
                        </a:blipFill>
                      </a:tcPr>
                    </a:tc>
                  </a:tr>
                  <a:tr h="25271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62" t="-100241" r="-200486" b="-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000" t="-100241" r="-100162" b="-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324" t="-100241" r="-324" b="-4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71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98490"/>
          </a:xfrm>
        </p:spPr>
        <p:txBody>
          <a:bodyPr/>
          <a:lstStyle/>
          <a:p>
            <a:r>
              <a:rPr lang="fr-FR" dirty="0" smtClean="0"/>
              <a:t>Activité: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3498" y="679243"/>
                <a:ext cx="8596668" cy="1038380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Calculer chacune des expressions suivantes pour: </a:t>
                </a:r>
                <a:r>
                  <a:rPr lang="en-US" sz="2000" b="1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1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et</a:t>
                </a:r>
                <a:r>
                  <a:rPr lang="fr-FR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r-FR" sz="2000" b="1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498" y="679243"/>
                <a:ext cx="8596668" cy="1038380"/>
              </a:xfrm>
              <a:blipFill rotWithShape="0">
                <a:blip r:embed="rId3"/>
                <a:stretch>
                  <a:fillRect l="-355" t="-3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762349"/>
                  </p:ext>
                </p:extLst>
              </p:nvPr>
            </p:nvGraphicFramePr>
            <p:xfrm>
              <a:off x="633498" y="1717622"/>
              <a:ext cx="11279460" cy="46574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759820"/>
                    <a:gridCol w="3759820"/>
                    <a:gridCol w="3759820"/>
                  </a:tblGrid>
                  <a:tr h="23287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𝟐𝟎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𝟑𝟎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287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𝒙𝒚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den>
                                </m:f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)×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762349"/>
                  </p:ext>
                </p:extLst>
              </p:nvPr>
            </p:nvGraphicFramePr>
            <p:xfrm>
              <a:off x="633498" y="1717622"/>
              <a:ext cx="11279460" cy="46574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759820"/>
                    <a:gridCol w="3759820"/>
                    <a:gridCol w="3759820"/>
                  </a:tblGrid>
                  <a:tr h="232871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62" t="-261" r="-200486" b="-100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000" t="-261" r="-100162" b="-100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324" t="-261" r="-324" b="-100261"/>
                          </a:stretch>
                        </a:blipFill>
                      </a:tcPr>
                    </a:tc>
                  </a:tr>
                  <a:tr h="232871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62" t="-100524" r="-200486" b="-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000" t="-100524" r="-100162" b="-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324" t="-100524" r="-324" b="-5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79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90" y="1930400"/>
            <a:ext cx="571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02279" y="648022"/>
            <a:ext cx="3316405" cy="2353554"/>
            <a:chOff x="6432786" y="594362"/>
            <a:chExt cx="3316405" cy="2353554"/>
          </a:xfrm>
        </p:grpSpPr>
        <p:sp>
          <p:nvSpPr>
            <p:cNvPr id="9" name="Rounded Rectangle 8"/>
            <p:cNvSpPr/>
            <p:nvPr/>
          </p:nvSpPr>
          <p:spPr>
            <a:xfrm>
              <a:off x="6432786" y="594362"/>
              <a:ext cx="3316405" cy="2353554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9898" y="1117635"/>
              <a:ext cx="1679030" cy="1134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968" y="744673"/>
              <a:ext cx="1251795" cy="1004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7443" y="1778688"/>
              <a:ext cx="1251795" cy="1004962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7071" y="1615983"/>
            <a:ext cx="6669890" cy="3880773"/>
          </a:xfrm>
        </p:spPr>
        <p:txBody>
          <a:bodyPr>
            <a:normAutofit/>
          </a:bodyPr>
          <a:lstStyle/>
          <a:p>
            <a:r>
              <a:rPr lang="fr-FR" dirty="0" smtClean="0"/>
              <a:t>Un lot est composé de </a:t>
            </a:r>
            <a:r>
              <a:rPr lang="fr-FR" b="1" dirty="0" smtClean="0">
                <a:solidFill>
                  <a:srgbClr val="0070C0"/>
                </a:solidFill>
              </a:rPr>
              <a:t>2 morceaux bleus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FF0000"/>
                </a:solidFill>
              </a:rPr>
              <a:t>1 rouge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Combien y a-t-il de cubes dans </a:t>
            </a:r>
            <a:r>
              <a:rPr lang="fr-FR" b="1" dirty="0" smtClean="0">
                <a:solidFill>
                  <a:srgbClr val="FFC000"/>
                </a:solidFill>
              </a:rPr>
              <a:t>5 lots </a:t>
            </a:r>
            <a:r>
              <a:rPr lang="fr-FR" dirty="0" smtClean="0"/>
              <a:t>?</a:t>
            </a:r>
            <a:br>
              <a:rPr lang="fr-FR" dirty="0" smtClean="0"/>
            </a:br>
            <a:endParaRPr lang="fr-FR" b="1" dirty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sp>
        <p:nvSpPr>
          <p:cNvPr id="14" name="Arc 13"/>
          <p:cNvSpPr/>
          <p:nvPr/>
        </p:nvSpPr>
        <p:spPr>
          <a:xfrm>
            <a:off x="1110345" y="3576575"/>
            <a:ext cx="877064" cy="807732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1058613" y="3178801"/>
            <a:ext cx="1997728" cy="688519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831224" y="3401759"/>
                <a:ext cx="30265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fr-FR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24" y="3401759"/>
                <a:ext cx="302653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754399" y="341174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99" y="3411746"/>
                <a:ext cx="95948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555816" y="339566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816" y="3395666"/>
                <a:ext cx="95948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9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8" grpId="0" animBg="1"/>
      <p:bldP spid="5" grpId="0"/>
      <p:bldP spid="21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6897375" y="525470"/>
            <a:ext cx="3316405" cy="2353554"/>
          </a:xfrm>
          <a:prstGeom prst="roundRect">
            <a:avLst/>
          </a:prstGeom>
          <a:solidFill>
            <a:srgbClr val="FCF1CA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7071" y="1615983"/>
            <a:ext cx="6669890" cy="388077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Combien de morceaux dans </a:t>
            </a:r>
            <a:r>
              <a:rPr lang="fr-FR" sz="2800" b="1" dirty="0" smtClean="0">
                <a:solidFill>
                  <a:srgbClr val="FF0000"/>
                </a:solidFill>
              </a:rPr>
              <a:t>9</a:t>
            </a:r>
            <a:r>
              <a:rPr lang="fr-FR" sz="2800" dirty="0" smtClean="0"/>
              <a:t> lots ?</a:t>
            </a:r>
          </a:p>
          <a:p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34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523" y="627419"/>
            <a:ext cx="922308" cy="814627"/>
          </a:xfrm>
          <a:prstGeom prst="rect">
            <a:avLst/>
          </a:prstGeom>
        </p:spPr>
      </p:pic>
      <p:pic>
        <p:nvPicPr>
          <p:cNvPr id="3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606" y="1123852"/>
            <a:ext cx="922308" cy="814627"/>
          </a:xfrm>
          <a:prstGeom prst="rect">
            <a:avLst/>
          </a:prstGeom>
        </p:spPr>
      </p:pic>
      <p:pic>
        <p:nvPicPr>
          <p:cNvPr id="3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209" y="1942672"/>
            <a:ext cx="922308" cy="814627"/>
          </a:xfrm>
          <a:prstGeom prst="rect">
            <a:avLst/>
          </a:prstGeom>
        </p:spPr>
      </p:pic>
      <p:pic>
        <p:nvPicPr>
          <p:cNvPr id="40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694" y="1533262"/>
            <a:ext cx="922308" cy="814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31224" y="3401759"/>
                <a:ext cx="33048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24" y="3401759"/>
                <a:ext cx="330487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1110345" y="3576575"/>
            <a:ext cx="877064" cy="807732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rot="10800000">
            <a:off x="1058613" y="3178801"/>
            <a:ext cx="1997728" cy="688519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795589" y="341174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32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89" y="3411746"/>
                <a:ext cx="95948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564054" y="339566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54" y="3395666"/>
                <a:ext cx="95948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7082" y="718322"/>
            <a:ext cx="1251795" cy="1004962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9557" y="1752337"/>
            <a:ext cx="1251795" cy="10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,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désignant des nombres </a:t>
                </a:r>
                <a:r>
                  <a:rPr lang="fr-FR" sz="2000" dirty="0" smtClean="0"/>
                  <a:t>relatifs quelconques, on a: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r>
                  <a:rPr lang="fr-FR" sz="2000" dirty="0" smtClean="0"/>
                  <a:t>Exemples</a:t>
                </a:r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785" y="2450888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5" y="2450888"/>
                <a:ext cx="60092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20209" y="2974108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09" y="2974108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820209" y="4003662"/>
                <a:ext cx="1966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09" y="4003662"/>
                <a:ext cx="196618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820209" y="4672327"/>
                <a:ext cx="1966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09" y="4672327"/>
                <a:ext cx="196618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242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17190" y="4672327"/>
                <a:ext cx="2429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90" y="4672327"/>
                <a:ext cx="242981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05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7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26" grpId="0"/>
      <p:bldP spid="10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fr-FR" sz="2400" b="1" dirty="0" smtClean="0"/>
              </a:p>
              <a:p>
                <a:pPr marL="0" indent="0"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017431" y="3378379"/>
            <a:ext cx="18030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005" y="1461374"/>
                <a:ext cx="8596668" cy="4265611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 smtClean="0"/>
                  <a:t>les expressions suivantes:</a:t>
                </a:r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( 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005" y="1461374"/>
                <a:ext cx="8596668" cy="4265611"/>
              </a:xfrm>
              <a:blipFill rotWithShape="0">
                <a:blip r:embed="rId2"/>
                <a:stretch>
                  <a:fillRect l="-284" t="-10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2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 smtClean="0"/>
                  <a:t>les expressions suivantes: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20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  <a:blipFill rotWithShape="0">
                <a:blip r:embed="rId2"/>
                <a:stretch>
                  <a:fillRect l="-284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2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5: </a:t>
            </a:r>
            <a:r>
              <a:rPr lang="fr-FR" smtClean="0"/>
              <a:t>Calcul littéral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4626" y="4505499"/>
                <a:ext cx="10308166" cy="1535863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le produit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2000" dirty="0" smtClean="0"/>
                  <a:t> c’est l’écrire sous forme d’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une somme</a:t>
                </a:r>
                <a:r>
                  <a:rPr lang="fr-FR" sz="2000" dirty="0" smtClean="0"/>
                  <a:t>.</a:t>
                </a:r>
              </a:p>
              <a:p>
                <a:endParaRPr lang="fr-FR" sz="2000" dirty="0"/>
              </a:p>
              <a:p>
                <a:r>
                  <a:rPr lang="fr-FR" sz="2000" b="1" dirty="0" smtClean="0">
                    <a:solidFill>
                      <a:srgbClr val="7030A0"/>
                    </a:solidFill>
                  </a:rPr>
                  <a:t>Factoriser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la somme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c’est l’</a:t>
                </a:r>
                <a:r>
                  <a:rPr lang="fr-FR" sz="2000" dirty="0"/>
                  <a:t>é</a:t>
                </a:r>
                <a:r>
                  <a:rPr lang="fr-FR" sz="2000" dirty="0" smtClean="0"/>
                  <a:t>crire sous la forme d’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un produit</a:t>
                </a:r>
                <a:r>
                  <a:rPr lang="fr-FR" sz="2000" dirty="0" smtClean="0"/>
                  <a:t>.</a:t>
                </a:r>
                <a:endParaRPr lang="fr-FR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626" y="4505499"/>
                <a:ext cx="10308166" cy="1535863"/>
              </a:xfrm>
              <a:blipFill rotWithShape="0">
                <a:blip r:embed="rId2"/>
                <a:stretch>
                  <a:fillRect l="-296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1029" y="1453629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9" y="1453629"/>
                <a:ext cx="60092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83845" y="2596185"/>
            <a:ext cx="200240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Forme factorisée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60145" y="2646968"/>
            <a:ext cx="224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Forme </a:t>
            </a:r>
          </a:p>
          <a:p>
            <a:pPr algn="ctr"/>
            <a:r>
              <a:rPr lang="fr-FR" sz="2400" dirty="0" smtClean="0"/>
              <a:t>développée</a:t>
            </a:r>
            <a:endParaRPr lang="fr-FR" sz="2400" dirty="0"/>
          </a:p>
        </p:txBody>
      </p:sp>
      <p:sp>
        <p:nvSpPr>
          <p:cNvPr id="9" name="Arc 8"/>
          <p:cNvSpPr/>
          <p:nvPr/>
        </p:nvSpPr>
        <p:spPr>
          <a:xfrm>
            <a:off x="3302000" y="1631214"/>
            <a:ext cx="1320800" cy="598372"/>
          </a:xfrm>
          <a:prstGeom prst="arc">
            <a:avLst>
              <a:gd name="adj1" fmla="val 53318"/>
              <a:gd name="adj2" fmla="val 107667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5194300" y="1596108"/>
            <a:ext cx="1320800" cy="598372"/>
          </a:xfrm>
          <a:prstGeom prst="arc">
            <a:avLst>
              <a:gd name="adj1" fmla="val 53318"/>
              <a:gd name="adj2" fmla="val 107667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/>
          <p:cNvCxnSpPr>
            <a:endCxn id="8" idx="0"/>
          </p:cNvCxnSpPr>
          <p:nvPr/>
        </p:nvCxnSpPr>
        <p:spPr>
          <a:xfrm flipH="1">
            <a:off x="2585047" y="2256363"/>
            <a:ext cx="1361365" cy="339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7" idx="0"/>
          </p:cNvCxnSpPr>
          <p:nvPr/>
        </p:nvCxnSpPr>
        <p:spPr>
          <a:xfrm>
            <a:off x="5968709" y="2215754"/>
            <a:ext cx="1715386" cy="431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3023402" y="802231"/>
            <a:ext cx="4040273" cy="3248085"/>
          </a:xfrm>
          <a:prstGeom prst="arc">
            <a:avLst>
              <a:gd name="adj1" fmla="val 2075941"/>
              <a:gd name="adj2" fmla="val 8678979"/>
            </a:avLst>
          </a:prstGeom>
          <a:ln w="38100">
            <a:solidFill>
              <a:srgbClr val="FFC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Développer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2551555" y="2209571"/>
            <a:ext cx="5043284" cy="4032711"/>
          </a:xfrm>
          <a:prstGeom prst="arc">
            <a:avLst>
              <a:gd name="adj1" fmla="val 13622752"/>
              <a:gd name="adj2" fmla="val 18757026"/>
            </a:avLst>
          </a:prstGeom>
          <a:ln w="38100">
            <a:solidFill>
              <a:srgbClr val="7030A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7030A0"/>
                </a:solidFill>
              </a:rPr>
              <a:t>Factoriser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27" grpId="0" animBg="1"/>
      <p:bldP spid="9" grpId="0" animBg="1"/>
      <p:bldP spid="28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/>
              <a:t>Activité: Distributivité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15" y="761771"/>
            <a:ext cx="8596668" cy="521973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Factoriser </a:t>
            </a:r>
            <a:r>
              <a:rPr lang="fr-FR" dirty="0" smtClean="0"/>
              <a:t>les expressions suivantes:				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005711"/>
                  </p:ext>
                </p:extLst>
              </p:nvPr>
            </p:nvGraphicFramePr>
            <p:xfrm>
              <a:off x="1902089" y="1566504"/>
              <a:ext cx="7519640" cy="46574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759820"/>
                    <a:gridCol w="3759820"/>
                  </a:tblGrid>
                  <a:tr h="23287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287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𝟑𝟒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𝑱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𝟕𝟎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005711"/>
                  </p:ext>
                </p:extLst>
              </p:nvPr>
            </p:nvGraphicFramePr>
            <p:xfrm>
              <a:off x="1902089" y="1566504"/>
              <a:ext cx="7519640" cy="46574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759820"/>
                    <a:gridCol w="3759820"/>
                  </a:tblGrid>
                  <a:tr h="232871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24" t="-261" r="-100324" b="-100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24" t="-261" r="-324" b="-100522"/>
                          </a:stretch>
                        </a:blipFill>
                      </a:tcPr>
                    </a:tc>
                  </a:tr>
                  <a:tr h="232871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24" t="-100524" r="-100324" b="-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24" t="-100524" r="-324" b="-7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0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Réduire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une expression littérale, </a:t>
            </a:r>
            <a:br>
              <a:rPr lang="fr-FR" sz="2400" dirty="0" smtClean="0"/>
            </a:br>
            <a:r>
              <a:rPr lang="fr-FR" sz="2400" dirty="0" smtClean="0"/>
              <a:t>c’est écrire cette expression avec </a:t>
            </a:r>
            <a:r>
              <a:rPr lang="fr-FR" sz="2400" b="1" dirty="0" smtClean="0">
                <a:solidFill>
                  <a:srgbClr val="FFC000"/>
                </a:solidFill>
              </a:rPr>
              <a:t>le moins de termes possible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1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28700" y="1421972"/>
            <a:ext cx="7670800" cy="3242630"/>
          </a:xfrm>
          <a:prstGeom prst="roundRect">
            <a:avLst/>
          </a:prstGeom>
          <a:solidFill>
            <a:srgbClr val="FCF1CA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40" y="1994485"/>
            <a:ext cx="922308" cy="81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048" y="1545957"/>
            <a:ext cx="1251795" cy="1004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79" y="1674632"/>
            <a:ext cx="1679030" cy="113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43" y="3425188"/>
            <a:ext cx="1251795" cy="1004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838" y="2794213"/>
            <a:ext cx="1251795" cy="1004962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84" y="1891536"/>
            <a:ext cx="922308" cy="814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82" y="2615064"/>
            <a:ext cx="1251795" cy="1004962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55" y="2864055"/>
            <a:ext cx="922308" cy="814627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25" y="3811875"/>
            <a:ext cx="922308" cy="814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42" y="3036908"/>
            <a:ext cx="1679030" cy="11344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78000" y="4856452"/>
            <a:ext cx="6921500" cy="1484378"/>
            <a:chOff x="1778000" y="4856452"/>
            <a:chExt cx="6921500" cy="1484378"/>
          </a:xfrm>
        </p:grpSpPr>
        <p:sp>
          <p:nvSpPr>
            <p:cNvPr id="17" name="Rounded Rectangle 16"/>
            <p:cNvSpPr/>
            <p:nvPr/>
          </p:nvSpPr>
          <p:spPr>
            <a:xfrm>
              <a:off x="1778000" y="4856452"/>
              <a:ext cx="6921500" cy="1484378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         + 4            + 2       .               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8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017" y="5226735"/>
              <a:ext cx="922308" cy="8146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6444" y="5146512"/>
              <a:ext cx="1251795" cy="10049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0052" y="5046592"/>
              <a:ext cx="1679030" cy="113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2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u="sng" dirty="0" smtClean="0"/>
                  <a:t>Exemples: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  <a:blipFill rotWithShape="0">
                <a:blip r:embed="rId2"/>
                <a:stretch>
                  <a:fillRect l="-284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862772" y="1950113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375" b="-187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7813" b="-203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/>
          <p:nvPr/>
        </p:nvCxnSpPr>
        <p:spPr>
          <a:xfrm>
            <a:off x="1017431" y="3326863"/>
            <a:ext cx="14810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u="sng" dirty="0" smtClean="0"/>
                  <a:t>Exemples:</a:t>
                </a: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 smtClean="0"/>
              </a:p>
              <a:p>
                <a:endParaRPr lang="fr-FR" sz="2000" b="1" dirty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  <a:blipFill rotWithShape="0">
                <a:blip r:embed="rId2"/>
                <a:stretch>
                  <a:fillRect l="-284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5862772" y="1950113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375" b="-187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7813" b="-203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 flipV="1">
            <a:off x="1056067" y="2871989"/>
            <a:ext cx="914401" cy="4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56067" y="4653387"/>
            <a:ext cx="24598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800" b="1" dirty="0" smtClean="0">
                  <a:solidFill>
                    <a:srgbClr val="0070C0"/>
                  </a:solidFill>
                </a:endParaRPr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14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81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60294" r="-2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60294" r="-1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61029" r="-3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61029" r="-2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61029" r="-100785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2800" dirty="0"/>
              </a:p>
              <a:p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1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24" t="-60294" r="-20078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0294" r="-10026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51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8" y="171808"/>
            <a:ext cx="8596668" cy="1320800"/>
          </a:xfrm>
        </p:spPr>
        <p:txBody>
          <a:bodyPr/>
          <a:lstStyle/>
          <a:p>
            <a:r>
              <a:rPr lang="fr-FR" dirty="0" smtClean="0"/>
              <a:t>Questions Flash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664" y="1075170"/>
                <a:ext cx="5527108" cy="51710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664" y="1075170"/>
                <a:ext cx="5527108" cy="5171083"/>
              </a:xfrm>
              <a:blipFill rotWithShape="0">
                <a:blip r:embed="rId2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31200" y="1075421"/>
                <a:ext cx="3870465" cy="646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00" y="1075421"/>
                <a:ext cx="3870465" cy="646288"/>
              </a:xfrm>
              <a:prstGeom prst="rect">
                <a:avLst/>
              </a:prstGeom>
              <a:blipFill rotWithShape="0">
                <a:blip r:embed="rId3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8" y="171808"/>
            <a:ext cx="8596668" cy="1320800"/>
          </a:xfrm>
        </p:spPr>
        <p:txBody>
          <a:bodyPr/>
          <a:lstStyle/>
          <a:p>
            <a:r>
              <a:rPr lang="fr-FR" dirty="0" smtClean="0"/>
              <a:t>Questions Flash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664" y="1075171"/>
                <a:ext cx="4995536" cy="47483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664" y="1075171"/>
                <a:ext cx="4995536" cy="474831"/>
              </a:xfrm>
              <a:blipFill rotWithShape="0">
                <a:blip r:embed="rId2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772618" y="898899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2618" y="1661309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618" y="1661309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524" b="-2063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72618" y="2439006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618" y="2439006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6154" b="-1846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82580" y="1535114"/>
                <a:ext cx="419422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  <m:r>
                        <a:rPr lang="fr-FR" sz="20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0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fr-FR" sz="20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1535114"/>
                <a:ext cx="4194220" cy="7148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82580" y="1998196"/>
                <a:ext cx="2833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1998196"/>
                <a:ext cx="283335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487213" y="3284644"/>
                <a:ext cx="4596944" cy="526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213" y="3284644"/>
                <a:ext cx="4596944" cy="526512"/>
              </a:xfrm>
              <a:prstGeom prst="rect">
                <a:avLst/>
              </a:prstGeom>
              <a:blipFill rotWithShape="0">
                <a:blip r:embed="rId7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82580" y="3811155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3811155"/>
                <a:ext cx="3734874" cy="4070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82580" y="4342872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4342872"/>
                <a:ext cx="3734874" cy="4070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82580" y="4857178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4857178"/>
                <a:ext cx="3734874" cy="4070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>
            <a:off x="682580" y="2398306"/>
            <a:ext cx="2217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82580" y="5264277"/>
            <a:ext cx="20734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834129" y="3794848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29" y="3794848"/>
                <a:ext cx="3734874" cy="4070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834129" y="4294088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29" y="4294088"/>
                <a:ext cx="3734874" cy="4070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830476" y="4857177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76" y="4857177"/>
                <a:ext cx="3734874" cy="4070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>
            <a:off x="5869113" y="5264276"/>
            <a:ext cx="22533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361422" y="3342037"/>
                <a:ext cx="4596944" cy="526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22" y="3342037"/>
                <a:ext cx="4596944" cy="526512"/>
              </a:xfrm>
              <a:prstGeom prst="rect">
                <a:avLst/>
              </a:prstGeom>
              <a:blipFill rotWithShape="0">
                <a:blip r:embed="rId15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5331200" y="1075421"/>
                <a:ext cx="3870465" cy="646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00" y="1075421"/>
                <a:ext cx="3870465" cy="646288"/>
              </a:xfrm>
              <a:prstGeom prst="rect">
                <a:avLst/>
              </a:prstGeom>
              <a:blipFill rotWithShape="0">
                <a:blip r:embed="rId16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1" grpId="0"/>
      <p:bldP spid="12" grpId="0"/>
      <p:bldP spid="13" grpId="0"/>
      <p:bldP spid="15" grpId="0"/>
      <p:bldP spid="19" grpId="0"/>
      <p:bldP spid="20" grpId="0"/>
      <p:bldP spid="21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75" y="158962"/>
            <a:ext cx="9094464" cy="1320800"/>
          </a:xfrm>
        </p:spPr>
        <p:txBody>
          <a:bodyPr/>
          <a:lstStyle/>
          <a:p>
            <a:r>
              <a:rPr lang="fr-FR" dirty="0" smtClean="0"/>
              <a:t>Distributivité…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3"/>
            <a:ext cx="8596668" cy="487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/>
              <a:t/>
            </a:r>
            <a:br>
              <a:rPr lang="fr-FR" sz="2400" u="sng" dirty="0"/>
            </a:b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  <a:p>
            <a:endParaRPr lang="fr-FR" sz="2800" b="1" dirty="0"/>
          </a:p>
          <a:p>
            <a:endParaRPr lang="fr-F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437151"/>
            <a:ext cx="683339" cy="365125"/>
          </a:xfrm>
        </p:spPr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2339665" y="3001247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3" name="TextBox 22"/>
          <p:cNvSpPr txBox="1"/>
          <p:nvPr/>
        </p:nvSpPr>
        <p:spPr>
          <a:xfrm>
            <a:off x="871203" y="2915164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40047" y="287051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5" name="TextBox 24"/>
          <p:cNvSpPr txBox="1"/>
          <p:nvPr/>
        </p:nvSpPr>
        <p:spPr>
          <a:xfrm>
            <a:off x="5525138" y="2930909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8813076" y="2930909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8" name="TextBox 27"/>
          <p:cNvSpPr txBox="1"/>
          <p:nvPr/>
        </p:nvSpPr>
        <p:spPr>
          <a:xfrm>
            <a:off x="7225099" y="3092060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9" name="Arc 28"/>
          <p:cNvSpPr/>
          <p:nvPr/>
        </p:nvSpPr>
        <p:spPr>
          <a:xfrm>
            <a:off x="2017070" y="3616088"/>
            <a:ext cx="4645615" cy="2114712"/>
          </a:xfrm>
          <a:prstGeom prst="arc">
            <a:avLst>
              <a:gd name="adj1" fmla="val 23428"/>
              <a:gd name="adj2" fmla="val 1075410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rc 30"/>
          <p:cNvSpPr/>
          <p:nvPr/>
        </p:nvSpPr>
        <p:spPr>
          <a:xfrm>
            <a:off x="2005807" y="3212722"/>
            <a:ext cx="6538579" cy="2895685"/>
          </a:xfrm>
          <a:prstGeom prst="arc">
            <a:avLst>
              <a:gd name="adj1" fmla="val 10908"/>
              <a:gd name="adj2" fmla="val 1073644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 rot="10800000">
            <a:off x="3681957" y="1523618"/>
            <a:ext cx="2980727" cy="1595089"/>
          </a:xfrm>
          <a:prstGeom prst="arc">
            <a:avLst>
              <a:gd name="adj1" fmla="val 92174"/>
              <a:gd name="adj2" fmla="val 104191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rc 32"/>
          <p:cNvSpPr/>
          <p:nvPr/>
        </p:nvSpPr>
        <p:spPr>
          <a:xfrm rot="10800000">
            <a:off x="3689546" y="1146189"/>
            <a:ext cx="4854839" cy="2478894"/>
          </a:xfrm>
          <a:prstGeom prst="arc">
            <a:avLst>
              <a:gd name="adj1" fmla="val 378868"/>
              <a:gd name="adj2" fmla="val 1016457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4878300" y="3257628"/>
            <a:ext cx="58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x</a:t>
            </a:r>
            <a:endParaRPr lang="fr-FR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238846" y="3203224"/>
                <a:ext cx="14204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46" y="3203224"/>
                <a:ext cx="1420490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3296804" y="3235736"/>
                <a:ext cx="659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804" y="3235736"/>
                <a:ext cx="659525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416535" y="3214850"/>
                <a:ext cx="659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6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535" y="3214850"/>
                <a:ext cx="659525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8033577" y="3265188"/>
                <a:ext cx="659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6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77" y="3265188"/>
                <a:ext cx="659525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6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désignant des nombres </a:t>
                </a:r>
                <a:r>
                  <a:rPr lang="fr-FR" sz="2000" dirty="0" smtClean="0"/>
                  <a:t>relatifs quelconques, on a: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785" y="3078687"/>
                <a:ext cx="7585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5" y="3078687"/>
                <a:ext cx="758581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1029" y="4560024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9" y="4560024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2183643" y="3176523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183643" y="2841468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2841973" y="2749590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2841972" y="2849272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4554911" y="3063531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11" y="3063531"/>
                <a:ext cx="126240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5464160" y="306462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60" y="3064622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6770720" y="305055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720" y="3050557"/>
                <a:ext cx="144819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8014179" y="306462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179" y="3064622"/>
                <a:ext cx="144819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4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6" grpId="0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37" y="171718"/>
            <a:ext cx="8596668" cy="1320800"/>
          </a:xfrm>
        </p:spPr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583" y="1204193"/>
                <a:ext cx="3786763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583" y="1204193"/>
                <a:ext cx="3786763" cy="4239858"/>
              </a:xfrm>
              <a:blipFill rotWithShape="0">
                <a:blip r:embed="rId2"/>
                <a:stretch>
                  <a:fillRect l="-12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139832" y="1204193"/>
                <a:ext cx="3786763" cy="8470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400" dirty="0"/>
              </a:p>
              <a:p>
                <a:pPr marL="0" indent="0">
                  <a:buNone/>
                </a:pPr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32" y="1204193"/>
                <a:ext cx="3786763" cy="8470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2990336" y="1204193"/>
            <a:ext cx="304800" cy="476326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528379" y="1276863"/>
            <a:ext cx="304800" cy="37894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010138" y="1204193"/>
            <a:ext cx="304800" cy="476326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520272" y="1204193"/>
            <a:ext cx="477569" cy="47632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116488" y="3675545"/>
            <a:ext cx="564291" cy="476326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15558" y="3724237"/>
            <a:ext cx="304800" cy="37894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567114" y="3143451"/>
                <a:ext cx="139966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14" y="3143451"/>
                <a:ext cx="139966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35" r="-2174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>
          <a:xfrm>
            <a:off x="4997840" y="3675544"/>
            <a:ext cx="636841" cy="47632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381762" y="3675544"/>
            <a:ext cx="304800" cy="476326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5"/>
              <p:cNvSpPr txBox="1"/>
              <p:nvPr/>
            </p:nvSpPr>
            <p:spPr>
              <a:xfrm>
                <a:off x="5266947" y="211117"/>
                <a:ext cx="600927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47" y="211117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2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313 0.076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2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Distributivité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62099" y="1878373"/>
            <a:ext cx="3536097" cy="65387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562100" y="2520576"/>
            <a:ext cx="3536097" cy="210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08083" y="1878374"/>
            <a:ext cx="954017" cy="642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08083" y="2520575"/>
            <a:ext cx="954017" cy="210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1049" y="1312707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312707"/>
                <a:ext cx="60808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7332" y="1324375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32" y="1324375"/>
                <a:ext cx="60808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038312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38312"/>
                <a:ext cx="6080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438194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8194"/>
                <a:ext cx="60808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102873" y="910523"/>
            <a:ext cx="4490114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8083" y="1713801"/>
            <a:ext cx="954016" cy="183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62099" y="1722977"/>
            <a:ext cx="3536097" cy="183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5040" y="1892092"/>
            <a:ext cx="2" cy="67549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8431" y="2567582"/>
            <a:ext cx="26610" cy="2092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02871" y="910522"/>
            <a:ext cx="954017" cy="642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220" y="4776060"/>
                <a:ext cx="3732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20" y="4776060"/>
                <a:ext cx="373277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05821" y="4754221"/>
                <a:ext cx="9973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21" y="4754221"/>
                <a:ext cx="99738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9905" y="4797899"/>
                <a:ext cx="9895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05" y="4797899"/>
                <a:ext cx="98957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73562" y="4754221"/>
                <a:ext cx="929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𝒂𝒅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562" y="4754221"/>
                <a:ext cx="929311" cy="584775"/>
              </a:xfrm>
              <a:prstGeom prst="rect">
                <a:avLst/>
              </a:prstGeom>
              <a:blipFill rotWithShape="0">
                <a:blip r:embed="rId10"/>
                <a:stretch>
                  <a:fillRect r="-72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70949" y="4754221"/>
                <a:ext cx="10039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49" y="4754221"/>
                <a:ext cx="100390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56890" y="4754220"/>
                <a:ext cx="1052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90" y="4754220"/>
                <a:ext cx="1052143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7102872" y="1552725"/>
            <a:ext cx="954017" cy="210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0" name="Rectangle 39"/>
          <p:cNvSpPr/>
          <p:nvPr/>
        </p:nvSpPr>
        <p:spPr>
          <a:xfrm>
            <a:off x="8056888" y="914081"/>
            <a:ext cx="3536097" cy="63864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8056888" y="1552724"/>
            <a:ext cx="3536097" cy="210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494788" y="395088"/>
            <a:ext cx="5098196" cy="3347128"/>
            <a:chOff x="6494788" y="395088"/>
            <a:chExt cx="5098196" cy="3347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4"/>
                <p:cNvSpPr txBox="1"/>
                <p:nvPr/>
              </p:nvSpPr>
              <p:spPr>
                <a:xfrm>
                  <a:off x="7275837" y="395088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7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837" y="395088"/>
                  <a:ext cx="60808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8"/>
                <p:cNvSpPr txBox="1"/>
                <p:nvPr/>
              </p:nvSpPr>
              <p:spPr>
                <a:xfrm>
                  <a:off x="9712120" y="406756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8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120" y="406756"/>
                  <a:ext cx="60808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9"/>
                <p:cNvSpPr txBox="1"/>
                <p:nvPr/>
              </p:nvSpPr>
              <p:spPr>
                <a:xfrm>
                  <a:off x="6494788" y="1120693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9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788" y="1120693"/>
                  <a:ext cx="608083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11"/>
                <p:cNvSpPr txBox="1"/>
                <p:nvPr/>
              </p:nvSpPr>
              <p:spPr>
                <a:xfrm>
                  <a:off x="6494788" y="2520575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0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788" y="2520575"/>
                  <a:ext cx="608083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17"/>
            <p:cNvCxnSpPr/>
            <p:nvPr/>
          </p:nvCxnSpPr>
          <p:spPr>
            <a:xfrm>
              <a:off x="7102871" y="796182"/>
              <a:ext cx="954016" cy="183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20"/>
            <p:cNvCxnSpPr/>
            <p:nvPr/>
          </p:nvCxnSpPr>
          <p:spPr>
            <a:xfrm>
              <a:off x="8056887" y="805358"/>
              <a:ext cx="3536097" cy="183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22"/>
            <p:cNvCxnSpPr/>
            <p:nvPr/>
          </p:nvCxnSpPr>
          <p:spPr>
            <a:xfrm>
              <a:off x="6969828" y="974473"/>
              <a:ext cx="2" cy="6754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25"/>
            <p:cNvCxnSpPr/>
            <p:nvPr/>
          </p:nvCxnSpPr>
          <p:spPr>
            <a:xfrm flipH="1">
              <a:off x="6943219" y="1649963"/>
              <a:ext cx="26610" cy="2092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973058" y="964050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58" y="964050"/>
                <a:ext cx="1083829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6956524" y="2362365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524" y="2362365"/>
                <a:ext cx="1083829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268796" y="971792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796" y="971792"/>
                <a:ext cx="1083829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9199187" y="2389302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187" y="2389302"/>
                <a:ext cx="1083829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3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2" grpId="0" animBg="1"/>
      <p:bldP spid="8" grpId="0"/>
      <p:bldP spid="45" grpId="0"/>
      <p:bldP spid="46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5" y="1265316"/>
            <a:ext cx="3795783" cy="22142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1471" y="224939"/>
            <a:ext cx="7326484" cy="798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Sport et distributivité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99388" y="1593262"/>
            <a:ext cx="212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♀</a:t>
            </a:r>
            <a:endParaRPr lang="fr-FR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22957" y="1629624"/>
            <a:ext cx="1801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♂</a:t>
            </a:r>
            <a:endParaRPr lang="fr-FR" sz="9600" dirty="0">
              <a:solidFill>
                <a:srgbClr val="0070C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60" y="1847187"/>
            <a:ext cx="1181100" cy="13811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07" y="4402303"/>
            <a:ext cx="1285875" cy="1524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422" y="4342741"/>
            <a:ext cx="1209675" cy="14954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341" y="2235359"/>
            <a:ext cx="589633" cy="71732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088" y="4788578"/>
            <a:ext cx="605064" cy="7514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0871" y="4797159"/>
            <a:ext cx="692246" cy="823064"/>
          </a:xfrm>
          <a:prstGeom prst="rect">
            <a:avLst/>
          </a:prstGeom>
        </p:spPr>
      </p:pic>
      <p:sp>
        <p:nvSpPr>
          <p:cNvPr id="24" name="TextBox 22"/>
          <p:cNvSpPr txBox="1"/>
          <p:nvPr/>
        </p:nvSpPr>
        <p:spPr>
          <a:xfrm>
            <a:off x="711546" y="1608880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5" name="TextBox 23"/>
          <p:cNvSpPr txBox="1"/>
          <p:nvPr/>
        </p:nvSpPr>
        <p:spPr>
          <a:xfrm>
            <a:off x="4520083" y="1635826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6" name="TextBox 24"/>
          <p:cNvSpPr txBox="1"/>
          <p:nvPr/>
        </p:nvSpPr>
        <p:spPr>
          <a:xfrm>
            <a:off x="5917024" y="1624625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5590" y="1624625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8" name="TextBox 27"/>
          <p:cNvSpPr txBox="1"/>
          <p:nvPr/>
        </p:nvSpPr>
        <p:spPr>
          <a:xfrm>
            <a:off x="7587955" y="1785776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9" name="TextBox 27"/>
          <p:cNvSpPr txBox="1"/>
          <p:nvPr/>
        </p:nvSpPr>
        <p:spPr>
          <a:xfrm>
            <a:off x="2452070" y="1781762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0" name="ZoneTexte 29"/>
          <p:cNvSpPr txBox="1"/>
          <p:nvPr/>
        </p:nvSpPr>
        <p:spPr>
          <a:xfrm>
            <a:off x="8127466" y="1847187"/>
            <a:ext cx="79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9600" dirty="0"/>
          </a:p>
        </p:txBody>
      </p:sp>
      <p:sp>
        <p:nvSpPr>
          <p:cNvPr id="31" name="Arc 30"/>
          <p:cNvSpPr/>
          <p:nvPr/>
        </p:nvSpPr>
        <p:spPr>
          <a:xfrm>
            <a:off x="1866376" y="2688583"/>
            <a:ext cx="5261095" cy="1060121"/>
          </a:xfrm>
          <a:prstGeom prst="arc">
            <a:avLst>
              <a:gd name="adj1" fmla="val 23428"/>
              <a:gd name="adj2" fmla="val 1075410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>
            <a:off x="1842789" y="2343703"/>
            <a:ext cx="7014587" cy="1682875"/>
          </a:xfrm>
          <a:prstGeom prst="arc">
            <a:avLst>
              <a:gd name="adj1" fmla="val 21596837"/>
              <a:gd name="adj2" fmla="val 1073644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rc 32"/>
          <p:cNvSpPr/>
          <p:nvPr/>
        </p:nvSpPr>
        <p:spPr>
          <a:xfrm rot="10800000">
            <a:off x="4039729" y="1036075"/>
            <a:ext cx="2980727" cy="1595089"/>
          </a:xfrm>
          <a:prstGeom prst="arc">
            <a:avLst>
              <a:gd name="adj1" fmla="val 92174"/>
              <a:gd name="adj2" fmla="val 104191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rc 33"/>
          <p:cNvSpPr/>
          <p:nvPr/>
        </p:nvSpPr>
        <p:spPr>
          <a:xfrm rot="10800000">
            <a:off x="4002537" y="809775"/>
            <a:ext cx="4854839" cy="2478894"/>
          </a:xfrm>
          <a:prstGeom prst="arc">
            <a:avLst>
              <a:gd name="adj1" fmla="val 378868"/>
              <a:gd name="adj2" fmla="val 1053822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134663" y="4428733"/>
            <a:ext cx="1036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9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3359488" y="4442727"/>
            <a:ext cx="133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FR" sz="9600" dirty="0"/>
          </a:p>
        </p:txBody>
      </p:sp>
      <p:sp>
        <p:nvSpPr>
          <p:cNvPr id="37" name="TextBox 27"/>
          <p:cNvSpPr txBox="1"/>
          <p:nvPr/>
        </p:nvSpPr>
        <p:spPr>
          <a:xfrm>
            <a:off x="2871004" y="436709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8" name="TextBox 27"/>
          <p:cNvSpPr txBox="1"/>
          <p:nvPr/>
        </p:nvSpPr>
        <p:spPr>
          <a:xfrm>
            <a:off x="5266952" y="444102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9" name="ZoneTexte 38"/>
          <p:cNvSpPr txBox="1"/>
          <p:nvPr/>
        </p:nvSpPr>
        <p:spPr>
          <a:xfrm>
            <a:off x="5907318" y="4502583"/>
            <a:ext cx="123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9600" dirty="0"/>
          </a:p>
        </p:txBody>
      </p:sp>
      <p:sp>
        <p:nvSpPr>
          <p:cNvPr id="40" name="TextBox 27"/>
          <p:cNvSpPr txBox="1"/>
          <p:nvPr/>
        </p:nvSpPr>
        <p:spPr>
          <a:xfrm>
            <a:off x="7742769" y="444102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8386483" y="4514727"/>
            <a:ext cx="123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5819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Pour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800" dirty="0" smtClean="0"/>
                  <a:t>,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600" b="1" dirty="0" smtClean="0"/>
                  <a:t>…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49250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/>
                  <a:t>Pour </a:t>
                </a:r>
                <a14:m>
                  <m:oMath xmlns:m="http://schemas.openxmlformats.org/officeDocument/2006/math">
                    <m:r>
                      <a:rPr lang="fr-FR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600" b="1" dirty="0"/>
                  <a:t>…</a:t>
                </a:r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14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81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245438"/>
                  </p:ext>
                </p:extLst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60294" r="-2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60294" r="-1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800" dirty="0" smtClean="0"/>
                  <a:t>L’expression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800" dirty="0" smtClean="0"/>
                  <a:t> est égale à…</a:t>
                </a:r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579463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/>
                  <a:t>L’expression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smtClean="0"/>
                  <a:t>peut s’écrire…</a:t>
                </a:r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287020"/>
                  </p:ext>
                </p:extLst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61029" r="-3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61029" r="-2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61029" r="-100785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Un rectangle a pour longueur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800" dirty="0" smtClean="0"/>
                  <a:t> et pour largeur </a:t>
                </a:r>
                <a:r>
                  <a:rPr lang="fr-FR" sz="2800" b="1" dirty="0" smtClean="0">
                    <a:solidFill>
                      <a:srgbClr val="0070C0"/>
                    </a:solidFill>
                  </a:rPr>
                  <a:t>5</a:t>
                </a:r>
                <a:r>
                  <a:rPr lang="fr-FR" sz="2800" dirty="0" smtClean="0"/>
                  <a:t>. Son périmètre est 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 r="-9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865218"/>
                  </p:ext>
                </p:extLst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1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24" t="-60294" r="-20078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0294" r="-10026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5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478199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rgbClr val="0070C0"/>
                </a:solidFill>
              </a:rPr>
              <a:t>expression littérale </a:t>
            </a:r>
            <a:r>
              <a:rPr lang="fr-FR" sz="2400" dirty="0" smtClean="0"/>
              <a:t>est une expression dans laquelle certains </a:t>
            </a:r>
            <a:r>
              <a:rPr lang="fr-FR" sz="2400" b="1" dirty="0" smtClean="0">
                <a:solidFill>
                  <a:srgbClr val="00B050"/>
                </a:solidFill>
              </a:rPr>
              <a:t>nombres</a:t>
            </a:r>
            <a:r>
              <a:rPr lang="fr-FR" sz="2400" dirty="0" smtClean="0"/>
              <a:t> sont représentés par des </a:t>
            </a:r>
            <a:r>
              <a:rPr lang="fr-FR" sz="2400" b="1" dirty="0" smtClean="0">
                <a:solidFill>
                  <a:srgbClr val="FF0000"/>
                </a:solidFill>
              </a:rPr>
              <a:t>lettres</a:t>
            </a:r>
            <a:r>
              <a:rPr lang="fr-FR" sz="2400" dirty="0" smtClean="0"/>
              <a:t>.</a:t>
            </a:r>
          </a:p>
          <a:p>
            <a:pPr lvl="1"/>
            <a:r>
              <a:rPr lang="fr-FR" sz="2200" dirty="0" smtClean="0"/>
              <a:t>Si une lettre apparait plusieurs fois, elle désigne toujours le même nombre.</a:t>
            </a:r>
          </a:p>
          <a:p>
            <a:pPr lvl="1"/>
            <a:r>
              <a:rPr lang="fr-FR" sz="2200" dirty="0" smtClean="0"/>
              <a:t>Une expression littérale traduit un programme de calcul.</a:t>
            </a: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77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881</Words>
  <Application>Microsoft Office PowerPoint</Application>
  <PresentationFormat>Grand écran</PresentationFormat>
  <Paragraphs>393</Paragraphs>
  <Slides>38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Trebuchet MS</vt:lpstr>
      <vt:lpstr>Wingdings 3</vt:lpstr>
      <vt:lpstr>Facette</vt:lpstr>
      <vt:lpstr>Quatrième Chapitre 5:  Calcul littéral</vt:lpstr>
      <vt:lpstr>Chapitre 5: Calcul littéral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Expression littérale</vt:lpstr>
      <vt:lpstr>I. Expression littérale</vt:lpstr>
      <vt:lpstr>Activité: Expression littérale</vt:lpstr>
      <vt:lpstr>Activité: Expression littérale</vt:lpstr>
      <vt:lpstr>Activité: Distributivité</vt:lpstr>
      <vt:lpstr>Activité: Distributivité</vt:lpstr>
      <vt:lpstr>Activité: Distributivité</vt:lpstr>
      <vt:lpstr>II. Distributivité</vt:lpstr>
      <vt:lpstr>II. Distributivité</vt:lpstr>
      <vt:lpstr>Activité: Distributivité</vt:lpstr>
      <vt:lpstr>Activité: Distributivité</vt:lpstr>
      <vt:lpstr>II. Distributivité</vt:lpstr>
      <vt:lpstr>Activité: Distributivité</vt:lpstr>
      <vt:lpstr>III. Réduction d’une expression littérale</vt:lpstr>
      <vt:lpstr>III. Réduction d’une expression littérale</vt:lpstr>
      <vt:lpstr>III. Réduction d’une expression littérale</vt:lpstr>
      <vt:lpstr>III. Réduction d’une expression littérale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Questions Flash</vt:lpstr>
      <vt:lpstr>Questions Flash</vt:lpstr>
      <vt:lpstr>Distributivité…</vt:lpstr>
      <vt:lpstr>IV. Développement d’une expression  de la forme (a+b)(c+d)</vt:lpstr>
      <vt:lpstr>Activité: Distributivité</vt:lpstr>
      <vt:lpstr>Distributivité </vt:lpstr>
      <vt:lpstr>Présentation PowerPoint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441</cp:revision>
  <dcterms:created xsi:type="dcterms:W3CDTF">2016-06-28T13:11:46Z</dcterms:created>
  <dcterms:modified xsi:type="dcterms:W3CDTF">2018-10-18T18:41:26Z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59f3f20c-dc5b-40f1-9ac8-f4b23c230aa6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