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9" r:id="rId3"/>
    <p:sldId id="285" r:id="rId4"/>
    <p:sldId id="286" r:id="rId5"/>
    <p:sldId id="288" r:id="rId6"/>
    <p:sldId id="287" r:id="rId7"/>
    <p:sldId id="261" r:id="rId8"/>
    <p:sldId id="289" r:id="rId9"/>
    <p:sldId id="290" r:id="rId10"/>
    <p:sldId id="262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24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CC65C-4036-4A91-A1A8-98AF1CD913AA}" type="datetimeFigureOut">
              <a:rPr lang="fr-FR" smtClean="0"/>
              <a:t>15/09/2016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31A58-27A3-417D-B9BB-5A3DE3CDD1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228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6529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431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1859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426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A13-85C4-47B2-9484-216BD9FEB385}" type="datetimeFigureOut">
              <a:rPr lang="fr-FR" smtClean="0"/>
              <a:t>15/09/2016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059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A13-85C4-47B2-9484-216BD9FEB385}" type="datetimeFigureOut">
              <a:rPr lang="fr-FR" smtClean="0"/>
              <a:t>15/09/2016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064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A13-85C4-47B2-9484-216BD9FEB385}" type="datetimeFigureOut">
              <a:rPr lang="fr-FR" smtClean="0"/>
              <a:t>15/09/2016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6683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A13-85C4-47B2-9484-216BD9FEB385}" type="datetimeFigureOut">
              <a:rPr lang="fr-FR" smtClean="0"/>
              <a:t>15/09/2016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39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A13-85C4-47B2-9484-216BD9FEB385}" type="datetimeFigureOut">
              <a:rPr lang="fr-FR" smtClean="0"/>
              <a:t>15/09/2016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8549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A13-85C4-47B2-9484-216BD9FEB385}" type="datetimeFigureOut">
              <a:rPr lang="fr-FR" smtClean="0"/>
              <a:t>15/09/2016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477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A13-85C4-47B2-9484-216BD9FEB385}" type="datetimeFigureOut">
              <a:rPr lang="fr-FR" smtClean="0"/>
              <a:t>15/09/2016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580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A13-85C4-47B2-9484-216BD9FEB385}" type="datetimeFigureOut">
              <a:rPr lang="fr-FR" smtClean="0"/>
              <a:t>15/09/2016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55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A13-85C4-47B2-9484-216BD9FEB385}" type="datetimeFigureOut">
              <a:rPr lang="fr-FR" smtClean="0"/>
              <a:t>15/09/2016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909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A13-85C4-47B2-9484-216BD9FEB385}" type="datetimeFigureOut">
              <a:rPr lang="fr-FR" smtClean="0"/>
              <a:t>15/09/2016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00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A13-85C4-47B2-9484-216BD9FEB385}" type="datetimeFigureOut">
              <a:rPr lang="fr-FR" smtClean="0"/>
              <a:t>15/09/2016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776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A13-85C4-47B2-9484-216BD9FEB385}" type="datetimeFigureOut">
              <a:rPr lang="fr-FR" smtClean="0"/>
              <a:t>15/09/2016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91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A13-85C4-47B2-9484-216BD9FEB385}" type="datetimeFigureOut">
              <a:rPr lang="fr-FR" smtClean="0"/>
              <a:t>15/09/2016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57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A13-85C4-47B2-9484-216BD9FEB385}" type="datetimeFigureOut">
              <a:rPr lang="fr-FR" smtClean="0"/>
              <a:t>15/09/2016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41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A13-85C4-47B2-9484-216BD9FEB385}" type="datetimeFigureOut">
              <a:rPr lang="fr-FR" smtClean="0"/>
              <a:t>15/09/2016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36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A13-85C4-47B2-9484-216BD9FEB385}" type="datetimeFigureOut">
              <a:rPr lang="fr-FR" smtClean="0"/>
              <a:t>15/09/2016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389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63A13-85C4-47B2-9484-216BD9FEB385}" type="datetimeFigureOut">
              <a:rPr lang="fr-FR" smtClean="0"/>
              <a:t>15/09/2016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974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2580" y="2404534"/>
            <a:ext cx="8591423" cy="1646302"/>
          </a:xfrm>
        </p:spPr>
        <p:txBody>
          <a:bodyPr/>
          <a:lstStyle/>
          <a:p>
            <a:r>
              <a:rPr lang="fr-FR" dirty="0" smtClean="0"/>
              <a:t>Cinquième</a:t>
            </a:r>
            <a:r>
              <a:rPr lang="fr-FR" dirty="0"/>
              <a:t/>
            </a:r>
            <a:br>
              <a:rPr lang="fr-FR" dirty="0"/>
            </a:br>
            <a:r>
              <a:rPr lang="fr-FR" sz="3600" dirty="0" smtClean="0"/>
              <a:t>Algorithme: </a:t>
            </a:r>
            <a:br>
              <a:rPr lang="fr-FR" sz="3600" dirty="0" smtClean="0"/>
            </a:br>
            <a:r>
              <a:rPr lang="fr-FR" sz="3600" dirty="0" smtClean="0"/>
              <a:t>Introduction</a:t>
            </a:r>
            <a:endParaRPr lang="fr-F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M. FELT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24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Activité: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2350" y="1374775"/>
            <a:ext cx="5734050" cy="495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1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97" y="609600"/>
            <a:ext cx="10509161" cy="1320800"/>
          </a:xfrm>
        </p:spPr>
        <p:txBody>
          <a:bodyPr/>
          <a:lstStyle/>
          <a:p>
            <a:r>
              <a:rPr lang="fr-FR" dirty="0" smtClean="0"/>
              <a:t>Algorithme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2</a:t>
            </a:fld>
            <a:endParaRPr lang="fr-FR"/>
          </a:p>
        </p:txBody>
      </p:sp>
      <p:pic>
        <p:nvPicPr>
          <p:cNvPr id="7" name="Picture 2" descr="https://pixabay.com/static/uploads/photo/2012/04/24/21/13/question-mark-40876_6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253" y="1930400"/>
            <a:ext cx="2133235" cy="3168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6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Définition: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 smtClean="0">
                <a:ea typeface="Cambria Math" panose="02040503050406030204" pitchFamily="18" charset="0"/>
              </a:rPr>
              <a:t>Un </a:t>
            </a:r>
            <a:r>
              <a:rPr lang="fr-FR" sz="2000" b="1" dirty="0" smtClean="0">
                <a:ea typeface="Cambria Math" panose="02040503050406030204" pitchFamily="18" charset="0"/>
              </a:rPr>
              <a:t>algorithme</a:t>
            </a:r>
            <a:r>
              <a:rPr lang="fr-FR" sz="2000" dirty="0" smtClean="0">
                <a:ea typeface="Cambria Math" panose="02040503050406030204" pitchFamily="18" charset="0"/>
              </a:rPr>
              <a:t> est </a:t>
            </a:r>
            <a:r>
              <a:rPr lang="fr-FR" sz="2000" b="1" dirty="0" smtClean="0">
                <a:solidFill>
                  <a:srgbClr val="0070C0"/>
                </a:solidFill>
                <a:ea typeface="Cambria Math" panose="02040503050406030204" pitchFamily="18" charset="0"/>
              </a:rPr>
              <a:t>une suite finie d’opérations élémentaires</a:t>
            </a:r>
            <a:r>
              <a:rPr lang="fr-FR" sz="2000" dirty="0" smtClean="0">
                <a:ea typeface="Cambria Math" panose="02040503050406030204" pitchFamily="18" charset="0"/>
              </a:rPr>
              <a:t>, à appliquer </a:t>
            </a:r>
            <a:r>
              <a:rPr lang="fr-FR" sz="2000" b="1" dirty="0" smtClean="0">
                <a:solidFill>
                  <a:srgbClr val="FF0000"/>
                </a:solidFill>
                <a:ea typeface="Cambria Math" panose="02040503050406030204" pitchFamily="18" charset="0"/>
              </a:rPr>
              <a:t>dans un ordre déterminé</a:t>
            </a:r>
            <a:r>
              <a:rPr lang="fr-FR" sz="2000" dirty="0" smtClean="0">
                <a:ea typeface="Cambria Math" panose="02040503050406030204" pitchFamily="18" charset="0"/>
              </a:rPr>
              <a:t>, à </a:t>
            </a:r>
            <a:r>
              <a:rPr lang="fr-FR" sz="2000" b="1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des données</a:t>
            </a:r>
            <a:r>
              <a:rPr lang="fr-FR" sz="2000" dirty="0" smtClean="0">
                <a:ea typeface="Cambria Math" panose="02040503050406030204" pitchFamily="18" charset="0"/>
              </a:rPr>
              <a:t>.</a:t>
            </a:r>
          </a:p>
          <a:p>
            <a:r>
              <a:rPr lang="fr-FR" sz="2000" dirty="0" smtClean="0">
                <a:ea typeface="Cambria Math" panose="02040503050406030204" pitchFamily="18" charset="0"/>
              </a:rPr>
              <a:t>Sa réalisation permet de </a:t>
            </a:r>
            <a:r>
              <a:rPr lang="fr-FR" sz="2000" b="1" dirty="0" smtClean="0">
                <a:solidFill>
                  <a:srgbClr val="0070C0"/>
                </a:solidFill>
                <a:ea typeface="Cambria Math" panose="02040503050406030204" pitchFamily="18" charset="0"/>
              </a:rPr>
              <a:t>résoudre un problème </a:t>
            </a:r>
            <a:r>
              <a:rPr lang="fr-FR" sz="2000" dirty="0" smtClean="0">
                <a:ea typeface="Cambria Math" panose="02040503050406030204" pitchFamily="18" charset="0"/>
              </a:rPr>
              <a:t>donné.</a:t>
            </a:r>
          </a:p>
          <a:p>
            <a:pPr lvl="1"/>
            <a:endParaRPr lang="fr-FR" dirty="0">
              <a:ea typeface="Cambria Math" panose="020405030504060302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3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378880" y="3562065"/>
            <a:ext cx="2893325" cy="155584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ight Arrow 5"/>
          <p:cNvSpPr/>
          <p:nvPr/>
        </p:nvSpPr>
        <p:spPr>
          <a:xfrm>
            <a:off x="1741149" y="3855491"/>
            <a:ext cx="1637731" cy="9689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ight Arrow 7"/>
          <p:cNvSpPr/>
          <p:nvPr/>
        </p:nvSpPr>
        <p:spPr>
          <a:xfrm>
            <a:off x="6272205" y="3855491"/>
            <a:ext cx="1637731" cy="96899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1331716" y="3670825"/>
            <a:ext cx="2047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Donnée(s)</a:t>
            </a:r>
            <a:endParaRPr lang="fr-FR" dirty="0"/>
          </a:p>
        </p:txBody>
      </p:sp>
      <p:sp>
        <p:nvSpPr>
          <p:cNvPr id="10" name="TextBox 9"/>
          <p:cNvSpPr txBox="1"/>
          <p:nvPr/>
        </p:nvSpPr>
        <p:spPr>
          <a:xfrm>
            <a:off x="7704154" y="3670825"/>
            <a:ext cx="2047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Résultat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270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Exemples: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FR" sz="2400" dirty="0" smtClean="0">
                <a:ea typeface="Cambria Math" panose="02040503050406030204" pitchFamily="18" charset="0"/>
              </a:rPr>
              <a:t>Recette de cuisine.</a:t>
            </a:r>
          </a:p>
          <a:p>
            <a:pPr lvl="1"/>
            <a:endParaRPr lang="fr-FR" sz="2400" dirty="0">
              <a:ea typeface="Cambria Math" panose="02040503050406030204" pitchFamily="18" charset="0"/>
            </a:endParaRPr>
          </a:p>
          <a:p>
            <a:pPr lvl="1"/>
            <a:r>
              <a:rPr lang="fr-FR" sz="2400" dirty="0" smtClean="0">
                <a:ea typeface="Cambria Math" panose="02040503050406030204" pitchFamily="18" charset="0"/>
              </a:rPr>
              <a:t>Navigateur GPS.</a:t>
            </a:r>
          </a:p>
          <a:p>
            <a:pPr lvl="1"/>
            <a:endParaRPr lang="fr-FR" sz="2400" dirty="0">
              <a:ea typeface="Cambria Math" panose="02040503050406030204" pitchFamily="18" charset="0"/>
            </a:endParaRPr>
          </a:p>
          <a:p>
            <a:pPr lvl="1"/>
            <a:r>
              <a:rPr lang="fr-FR" sz="2400" dirty="0" smtClean="0">
                <a:ea typeface="Cambria Math" panose="02040503050406030204" pitchFamily="18" charset="0"/>
              </a:rPr>
              <a:t>…</a:t>
            </a:r>
            <a:endParaRPr lang="fr-FR" sz="2400" dirty="0">
              <a:ea typeface="Cambria Math" panose="020405030504060302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29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peu d’histoire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7224720" cy="3880773"/>
          </a:xfrm>
        </p:spPr>
        <p:txBody>
          <a:bodyPr/>
          <a:lstStyle/>
          <a:p>
            <a:r>
              <a:rPr lang="fr-FR" sz="2000" dirty="0" smtClean="0">
                <a:ea typeface="Cambria Math" panose="02040503050406030204" pitchFamily="18" charset="0"/>
              </a:rPr>
              <a:t>Le mot </a:t>
            </a:r>
            <a:r>
              <a:rPr lang="fr-FR" sz="2000" b="1" dirty="0" smtClean="0">
                <a:solidFill>
                  <a:srgbClr val="0070C0"/>
                </a:solidFill>
                <a:ea typeface="Cambria Math" panose="02040503050406030204" pitchFamily="18" charset="0"/>
              </a:rPr>
              <a:t>algorithme</a:t>
            </a:r>
            <a:r>
              <a:rPr lang="fr-FR" sz="2000" dirty="0" smtClean="0">
                <a:ea typeface="Cambria Math" panose="02040503050406030204" pitchFamily="18" charset="0"/>
              </a:rPr>
              <a:t> vient du nom du mathématicien persan </a:t>
            </a:r>
            <a:br>
              <a:rPr lang="fr-FR" sz="2000" dirty="0" smtClean="0">
                <a:ea typeface="Cambria Math" panose="02040503050406030204" pitchFamily="18" charset="0"/>
              </a:rPr>
            </a:br>
            <a:r>
              <a:rPr lang="fr-FR" sz="2000" dirty="0" smtClean="0">
                <a:ea typeface="Cambria Math" panose="02040503050406030204" pitchFamily="18" charset="0"/>
              </a:rPr>
              <a:t>Al-</a:t>
            </a:r>
            <a:r>
              <a:rPr lang="fr-FR" sz="2000" dirty="0" err="1" smtClean="0">
                <a:ea typeface="Cambria Math" panose="02040503050406030204" pitchFamily="18" charset="0"/>
              </a:rPr>
              <a:t>Khuwarizmi</a:t>
            </a:r>
            <a:r>
              <a:rPr lang="fr-FR" sz="2000" dirty="0" smtClean="0">
                <a:ea typeface="Cambria Math" panose="02040503050406030204" pitchFamily="18" charset="0"/>
              </a:rPr>
              <a:t> ( début du IX</a:t>
            </a:r>
            <a:r>
              <a:rPr lang="fr-FR" sz="2000" baseline="30000" dirty="0" smtClean="0">
                <a:ea typeface="Cambria Math" panose="02040503050406030204" pitchFamily="18" charset="0"/>
              </a:rPr>
              <a:t>e</a:t>
            </a:r>
            <a:r>
              <a:rPr lang="fr-FR" sz="2000" dirty="0" smtClean="0">
                <a:ea typeface="Cambria Math" panose="02040503050406030204" pitchFamily="18" charset="0"/>
              </a:rPr>
              <a:t> siècle ). Dans un livre, il exposa en effet le premier les méthodes de base de la résolution pas à pas des équations.</a:t>
            </a:r>
          </a:p>
          <a:p>
            <a:endParaRPr lang="fr-FR" sz="2000" dirty="0">
              <a:ea typeface="Cambria Math" panose="02040503050406030204" pitchFamily="18" charset="0"/>
            </a:endParaRPr>
          </a:p>
          <a:p>
            <a:r>
              <a:rPr lang="fr-FR" sz="2000" dirty="0" smtClean="0">
                <a:ea typeface="Cambria Math" panose="02040503050406030204" pitchFamily="18" charset="0"/>
              </a:rPr>
              <a:t>Déjà en 1800 avant J.C., les Mésopotamiens calculaient des valeurs approchées des </a:t>
            </a:r>
            <a:r>
              <a:rPr lang="fr-FR" sz="2000" b="1" dirty="0" smtClean="0">
                <a:solidFill>
                  <a:srgbClr val="92D050"/>
                </a:solidFill>
                <a:ea typeface="Cambria Math" panose="02040503050406030204" pitchFamily="18" charset="0"/>
              </a:rPr>
              <a:t>racines carrées </a:t>
            </a:r>
            <a:r>
              <a:rPr lang="fr-FR" sz="2000" dirty="0" smtClean="0">
                <a:ea typeface="Cambria Math" panose="02040503050406030204" pitchFamily="18" charset="0"/>
              </a:rPr>
              <a:t>à l’aide d’algorithme.</a:t>
            </a:r>
          </a:p>
          <a:p>
            <a:pPr lvl="1"/>
            <a:endParaRPr lang="fr-FR" dirty="0" smtClean="0">
              <a:ea typeface="Cambria Math" panose="02040503050406030204" pitchFamily="18" charset="0"/>
            </a:endParaRPr>
          </a:p>
          <a:p>
            <a:pPr lvl="1"/>
            <a:endParaRPr lang="fr-FR" dirty="0">
              <a:ea typeface="Cambria Math" panose="020405030504060302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5</a:t>
            </a:fld>
            <a:endParaRPr lang="fr-FR"/>
          </a:p>
        </p:txBody>
      </p:sp>
      <p:pic>
        <p:nvPicPr>
          <p:cNvPr id="1026" name="Picture 2" descr="Description de cette image, également commentée ci-aprè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072" y="2050055"/>
            <a:ext cx="2688575" cy="3605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15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exemple : Labyrinthe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244454"/>
            <a:ext cx="8596668" cy="1796908"/>
          </a:xfrm>
        </p:spPr>
        <p:txBody>
          <a:bodyPr/>
          <a:lstStyle/>
          <a:p>
            <a:r>
              <a:rPr lang="fr-FR" sz="2000" dirty="0" smtClean="0"/>
              <a:t>Décrivez le chemin à suivre pour sortir du labyrinthe</a:t>
            </a:r>
          </a:p>
          <a:p>
            <a:pPr lvl="1"/>
            <a:r>
              <a:rPr lang="fr-FR" sz="2000" dirty="0" smtClean="0"/>
              <a:t>Instruction A</a:t>
            </a:r>
            <a:r>
              <a:rPr lang="fr-FR" sz="2000" dirty="0"/>
              <a:t>:</a:t>
            </a:r>
            <a:r>
              <a:rPr lang="fr-FR" sz="2000" dirty="0" smtClean="0"/>
              <a:t> </a:t>
            </a:r>
            <a:r>
              <a:rPr lang="fr-FR" sz="2000" b="1" dirty="0" smtClean="0">
                <a:solidFill>
                  <a:srgbClr val="0070C0"/>
                </a:solidFill>
              </a:rPr>
              <a:t>Avancer d’un carreau</a:t>
            </a:r>
            <a:r>
              <a:rPr lang="fr-FR" sz="2000" dirty="0" smtClean="0"/>
              <a:t>.</a:t>
            </a:r>
          </a:p>
          <a:p>
            <a:pPr lvl="1"/>
            <a:r>
              <a:rPr lang="fr-FR" sz="2000" dirty="0" smtClean="0"/>
              <a:t>Instruction T: </a:t>
            </a:r>
            <a:r>
              <a:rPr lang="fr-FR" sz="2000" b="1" dirty="0" smtClean="0">
                <a:solidFill>
                  <a:srgbClr val="0070C0"/>
                </a:solidFill>
              </a:rPr>
              <a:t>Tourner à droite</a:t>
            </a:r>
            <a:r>
              <a:rPr lang="fr-FR" sz="2000" dirty="0" smtClean="0"/>
              <a:t>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6</a:t>
            </a:fld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1320" y="1370804"/>
            <a:ext cx="4964940" cy="269503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8156" y="2406771"/>
            <a:ext cx="546413" cy="56966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485900" y="5816028"/>
            <a:ext cx="7467600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Message:</a:t>
            </a:r>
            <a:endParaRPr lang="fr-FR" sz="2000" dirty="0"/>
          </a:p>
        </p:txBody>
      </p:sp>
      <p:sp>
        <p:nvSpPr>
          <p:cNvPr id="9" name="ZoneTexte 8"/>
          <p:cNvSpPr txBox="1"/>
          <p:nvPr/>
        </p:nvSpPr>
        <p:spPr>
          <a:xfrm>
            <a:off x="2728912" y="5816028"/>
            <a:ext cx="342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A</a:t>
            </a:r>
            <a:endParaRPr lang="fr-FR" sz="2000" dirty="0"/>
          </a:p>
        </p:txBody>
      </p:sp>
      <p:sp>
        <p:nvSpPr>
          <p:cNvPr id="10" name="ZoneTexte 9"/>
          <p:cNvSpPr txBox="1"/>
          <p:nvPr/>
        </p:nvSpPr>
        <p:spPr>
          <a:xfrm>
            <a:off x="3094722" y="5823815"/>
            <a:ext cx="342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T</a:t>
            </a:r>
            <a:endParaRPr lang="fr-FR" sz="2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3451006" y="5823815"/>
            <a:ext cx="342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A</a:t>
            </a:r>
            <a:endParaRPr lang="fr-FR" sz="2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3801688" y="5823815"/>
            <a:ext cx="342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A</a:t>
            </a:r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4152370" y="5823815"/>
            <a:ext cx="342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T</a:t>
            </a:r>
            <a:endParaRPr lang="fr-FR" sz="2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4495114" y="5823815"/>
            <a:ext cx="342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T</a:t>
            </a:r>
            <a:endParaRPr lang="fr-FR" sz="2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4813944" y="5816028"/>
            <a:ext cx="342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T</a:t>
            </a:r>
            <a:endParaRPr lang="fr-FR" sz="2000" dirty="0"/>
          </a:p>
        </p:txBody>
      </p:sp>
      <p:sp>
        <p:nvSpPr>
          <p:cNvPr id="16" name="ZoneTexte 15"/>
          <p:cNvSpPr txBox="1"/>
          <p:nvPr/>
        </p:nvSpPr>
        <p:spPr>
          <a:xfrm>
            <a:off x="5141492" y="5816028"/>
            <a:ext cx="342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A</a:t>
            </a:r>
            <a:endParaRPr lang="fr-FR" sz="2000" dirty="0"/>
          </a:p>
        </p:txBody>
      </p:sp>
      <p:sp>
        <p:nvSpPr>
          <p:cNvPr id="17" name="ZoneTexte 16"/>
          <p:cNvSpPr txBox="1"/>
          <p:nvPr/>
        </p:nvSpPr>
        <p:spPr>
          <a:xfrm>
            <a:off x="5469040" y="5816028"/>
            <a:ext cx="342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…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56888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1.11111E-6 L 0.03581 -1.11111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4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81 -1.11111E-6 L 0.03477 0.05764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287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77 0.05764 L 0.0332 0.1173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2986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5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7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2 0.11736 L 0.06602 0.1173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1" y="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Scratch</a:t>
            </a:r>
            <a:endParaRPr lang="fr-FR" dirty="0"/>
          </a:p>
        </p:txBody>
      </p:sp>
      <p:pic>
        <p:nvPicPr>
          <p:cNvPr id="5" name="Picture 2" descr="Afficher l'image d'origin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57" y="296566"/>
            <a:ext cx="4134427" cy="1352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8365" y="1759777"/>
            <a:ext cx="7848600" cy="4600575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770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Scratch</a:t>
            </a:r>
            <a:endParaRPr lang="fr-FR" dirty="0"/>
          </a:p>
        </p:txBody>
      </p:sp>
      <p:pic>
        <p:nvPicPr>
          <p:cNvPr id="5" name="Picture 2" descr="Afficher l'image d'origin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57" y="296566"/>
            <a:ext cx="4134427" cy="1352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8365" y="1759777"/>
            <a:ext cx="7848600" cy="4600575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3" name="Ellipse 2"/>
          <p:cNvSpPr/>
          <p:nvPr/>
        </p:nvSpPr>
        <p:spPr>
          <a:xfrm>
            <a:off x="3488786" y="3474719"/>
            <a:ext cx="1430311" cy="1430311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avec flèche 5"/>
          <p:cNvCxnSpPr>
            <a:stCxn id="8" idx="3"/>
          </p:cNvCxnSpPr>
          <p:nvPr/>
        </p:nvCxnSpPr>
        <p:spPr>
          <a:xfrm flipV="1">
            <a:off x="1392701" y="4189875"/>
            <a:ext cx="2096085" cy="4955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328941" y="4423765"/>
            <a:ext cx="1063760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Lutin</a:t>
            </a:r>
            <a:endParaRPr lang="fr-FR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6527800" y="2336800"/>
            <a:ext cx="2095500" cy="1137919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899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Scratch</a:t>
            </a:r>
            <a:endParaRPr lang="fr-FR" dirty="0"/>
          </a:p>
        </p:txBody>
      </p:sp>
      <p:pic>
        <p:nvPicPr>
          <p:cNvPr id="5" name="Picture 2" descr="Afficher l'image d'origin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57" y="296566"/>
            <a:ext cx="4134427" cy="1352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1" y="2344737"/>
            <a:ext cx="3135312" cy="36652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4800" y="2344737"/>
            <a:ext cx="3052430" cy="3281363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3955257" y="1762284"/>
            <a:ext cx="1778000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Événements</a:t>
            </a:r>
            <a:endParaRPr lang="fr-FR" sz="20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7233180" y="1762284"/>
            <a:ext cx="1778000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Instructions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64268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113</Words>
  <Application>Microsoft Office PowerPoint</Application>
  <PresentationFormat>Grand écran</PresentationFormat>
  <Paragraphs>45</Paragraphs>
  <Slides>10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Trebuchet MS</vt:lpstr>
      <vt:lpstr>Wingdings 3</vt:lpstr>
      <vt:lpstr>Facette</vt:lpstr>
      <vt:lpstr>Cinquième Algorithme:  Introduction</vt:lpstr>
      <vt:lpstr>Algorithme</vt:lpstr>
      <vt:lpstr>Définition:</vt:lpstr>
      <vt:lpstr>Exemples:</vt:lpstr>
      <vt:lpstr>Un peu d’histoire</vt:lpstr>
      <vt:lpstr>Un exemple : Labyrinthe</vt:lpstr>
      <vt:lpstr>Scratch</vt:lpstr>
      <vt:lpstr>Scratch</vt:lpstr>
      <vt:lpstr>Scratch</vt:lpstr>
      <vt:lpstr>Activité:</vt:lpstr>
    </vt:vector>
  </TitlesOfParts>
  <Company>Amadeus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1: Nombres décimaux</dc:title>
  <dc:creator>Jean-Louis FELT</dc:creator>
  <cp:lastModifiedBy>Jean-Louis FELT</cp:lastModifiedBy>
  <cp:revision>56</cp:revision>
  <dcterms:created xsi:type="dcterms:W3CDTF">2016-06-28T13:11:46Z</dcterms:created>
  <dcterms:modified xsi:type="dcterms:W3CDTF">2016-09-15T15:40:39Z</dcterms:modified>
</cp:coreProperties>
</file>