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8" r:id="rId3"/>
    <p:sldId id="287" r:id="rId4"/>
    <p:sldId id="288" r:id="rId5"/>
    <p:sldId id="263" r:id="rId6"/>
    <p:sldId id="295" r:id="rId7"/>
    <p:sldId id="277" r:id="rId8"/>
    <p:sldId id="296" r:id="rId9"/>
    <p:sldId id="279" r:id="rId10"/>
    <p:sldId id="280" r:id="rId11"/>
    <p:sldId id="289" r:id="rId12"/>
    <p:sldId id="290" r:id="rId13"/>
    <p:sldId id="291" r:id="rId14"/>
    <p:sldId id="292" r:id="rId15"/>
    <p:sldId id="293" r:id="rId16"/>
    <p:sldId id="297" r:id="rId17"/>
  </p:sldIdLst>
  <p:sldSz cx="12192000" cy="6858000"/>
  <p:notesSz cx="10234613" cy="70993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435304" cy="35568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797022" y="0"/>
            <a:ext cx="4435304" cy="35568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743619"/>
            <a:ext cx="4435304" cy="35568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797022" y="6743619"/>
            <a:ext cx="4435304" cy="35568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C66289-F317-488E-A651-DE9EB69A38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3264610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434998" cy="35619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797247" y="0"/>
            <a:ext cx="4434998" cy="35619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87675" y="887413"/>
            <a:ext cx="4259263" cy="23955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23462" y="3416538"/>
            <a:ext cx="8187690" cy="2795349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743104"/>
            <a:ext cx="4434998" cy="35619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797247" y="6743104"/>
            <a:ext cx="4434998" cy="35619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793F514F-A7C8-427B-A303-21D3C5AE99B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9203764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422289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858809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75777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22006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38260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13998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10362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94266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61411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37976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46853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17/09/2015</a:t>
            </a: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1E259-A82A-4652-B66A-7488AC197E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7073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17/09/2015</a:t>
            </a: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1E259-A82A-4652-B66A-7488AC197E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3771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17/09/2015</a:t>
            </a: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1E259-A82A-4652-B66A-7488AC197EC8}" type="slidenum">
              <a:rPr lang="fr-FR" smtClean="0"/>
              <a:t>‹N°›</a:t>
            </a:fld>
            <a:endParaRPr lang="fr-F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066609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17/09/2015</a:t>
            </a: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1E259-A82A-4652-B66A-7488AC197E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64506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17/09/2015</a:t>
            </a: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1E259-A82A-4652-B66A-7488AC197EC8}" type="slidenum">
              <a:rPr lang="fr-FR" smtClean="0"/>
              <a:t>‹N°›</a:t>
            </a:fld>
            <a:endParaRPr lang="fr-F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759310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17/09/2015</a:t>
            </a: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1E259-A82A-4652-B66A-7488AC197E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10651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17/09/2015</a:t>
            </a: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1E259-A82A-4652-B66A-7488AC197E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18494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17/09/2015</a:t>
            </a: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1E259-A82A-4652-B66A-7488AC197E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3725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17/09/2015</a:t>
            </a: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1E259-A82A-4652-B66A-7488AC197E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5706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17/09/2015</a:t>
            </a: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1E259-A82A-4652-B66A-7488AC197E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9231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17/09/2015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1E259-A82A-4652-B66A-7488AC197E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2917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17/09/2015</a:t>
            </a:r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1E259-A82A-4652-B66A-7488AC197E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2980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17/09/2015</a:t>
            </a:r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1E259-A82A-4652-B66A-7488AC197E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8385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17/09/2015</a:t>
            </a:r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1E259-A82A-4652-B66A-7488AC197E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5997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17/09/2015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1E259-A82A-4652-B66A-7488AC197E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4008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17/09/2015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1E259-A82A-4652-B66A-7488AC197E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404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17/09/2015</a:t>
            </a: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A61E259-A82A-4652-B66A-7488AC197E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6765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hf hdr="0" ftr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scratch.mit.edu/scratch2download/" TargetMode="External"/><Relationship Id="rId2" Type="http://schemas.openxmlformats.org/officeDocument/2006/relationships/hyperlink" Target="https://scratch.mit.edu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Scratch</a:t>
            </a:r>
            <a:br>
              <a:rPr lang="fr-FR" dirty="0" smtClean="0"/>
            </a:br>
            <a:r>
              <a:rPr lang="fr-FR" sz="3200" dirty="0" smtClean="0"/>
              <a:t>Algorithmique #2</a:t>
            </a:r>
            <a:endParaRPr lang="fr-FR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M. FELT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1E259-A82A-4652-B66A-7488AC197EC8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9119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Partie 1: Afficher l’âge</a:t>
            </a:r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1E259-A82A-4652-B66A-7488AC197EC8}" type="slidenum">
              <a:rPr lang="fr-FR" smtClean="0"/>
              <a:t>10</a:t>
            </a:fld>
            <a:endParaRPr lang="fr-FR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235" y="1634035"/>
            <a:ext cx="7066428" cy="3888712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1906003" y="4974922"/>
            <a:ext cx="1392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14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86575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Partie 1: Afficher l’âge</a:t>
            </a:r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1E259-A82A-4652-B66A-7488AC197EC8}" type="slidenum">
              <a:rPr lang="fr-FR" smtClean="0"/>
              <a:t>11</a:t>
            </a:fld>
            <a:endParaRPr lang="fr-FR"/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235" y="1593107"/>
            <a:ext cx="7064427" cy="3879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7004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Partie 1: Afficher l’âge</a:t>
            </a:r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1E259-A82A-4652-B66A-7488AC197EC8}" type="slidenum">
              <a:rPr lang="fr-FR" smtClean="0"/>
              <a:t>12</a:t>
            </a:fld>
            <a:endParaRPr lang="fr-FR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235" y="1593106"/>
            <a:ext cx="7064427" cy="3939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0573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Partie 2: Année de naissance</a:t>
            </a:r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1E259-A82A-4652-B66A-7488AC197EC8}" type="slidenum">
              <a:rPr lang="fr-FR" smtClean="0"/>
              <a:t>13</a:t>
            </a:fld>
            <a:endParaRPr lang="fr-FR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43581" y="1624084"/>
            <a:ext cx="6847082" cy="3782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0982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Partie 3: Compteur</a:t>
            </a:r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Réaliser un compteur pour un “jeu”</a:t>
            </a:r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1E259-A82A-4652-B66A-7488AC197EC8}" type="slidenum">
              <a:rPr lang="fr-FR" smtClean="0"/>
              <a:pPr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3023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Scratch: Algorithmique #2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800" dirty="0" smtClean="0"/>
              <a:t>Objectifs:</a:t>
            </a:r>
            <a:endParaRPr lang="fr-FR" sz="2600" dirty="0" smtClean="0"/>
          </a:p>
          <a:p>
            <a:pPr lvl="1"/>
            <a:r>
              <a:rPr lang="fr-FR" sz="1800" dirty="0" smtClean="0"/>
              <a:t>Utilisation du logiciel Scratch.</a:t>
            </a:r>
            <a:endParaRPr lang="fr-FR" sz="1800" dirty="0"/>
          </a:p>
          <a:p>
            <a:pPr lvl="1"/>
            <a:r>
              <a:rPr lang="fr-FR" sz="1800" dirty="0" smtClean="0"/>
              <a:t>Définition d’un algorithme.</a:t>
            </a:r>
          </a:p>
          <a:p>
            <a:pPr lvl="1"/>
            <a:r>
              <a:rPr lang="fr-FR" sz="1800" dirty="0" smtClean="0"/>
              <a:t>Affectation de variable.</a:t>
            </a:r>
          </a:p>
          <a:p>
            <a:pPr lvl="1"/>
            <a:r>
              <a:rPr lang="fr-FR" sz="1800" dirty="0" smtClean="0"/>
              <a:t>Écriture de « petits » algorithmes.</a:t>
            </a:r>
            <a:endParaRPr lang="fr-FR" sz="1600" dirty="0" smtClean="0"/>
          </a:p>
          <a:p>
            <a:pPr lvl="1"/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1E259-A82A-4652-B66A-7488AC197EC8}" type="slidenum">
              <a:rPr lang="fr-FR" smtClean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5720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1E259-A82A-4652-B66A-7488AC197EC8}" type="slidenum">
              <a:rPr lang="fr-FR" smtClean="0"/>
              <a:t>16</a:t>
            </a:fld>
            <a:endParaRPr lang="fr-FR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5225" y="22722"/>
            <a:ext cx="9147175" cy="6383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6611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Scratch: Algorithmique #2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800" dirty="0" smtClean="0"/>
              <a:t>Objectifs:</a:t>
            </a:r>
            <a:endParaRPr lang="fr-FR" sz="2600" dirty="0" smtClean="0"/>
          </a:p>
          <a:p>
            <a:pPr lvl="1"/>
            <a:r>
              <a:rPr lang="fr-FR" sz="1800" dirty="0" smtClean="0"/>
              <a:t>Utilisation du logiciel Scratch.</a:t>
            </a:r>
            <a:endParaRPr lang="fr-FR" sz="1800" dirty="0"/>
          </a:p>
          <a:p>
            <a:pPr lvl="1"/>
            <a:r>
              <a:rPr lang="fr-FR" sz="1800" dirty="0" smtClean="0"/>
              <a:t>Définition d’un algorithme.</a:t>
            </a:r>
          </a:p>
          <a:p>
            <a:pPr lvl="1"/>
            <a:r>
              <a:rPr lang="fr-FR" sz="1800" dirty="0" smtClean="0"/>
              <a:t>Affectation de variable.</a:t>
            </a:r>
          </a:p>
          <a:p>
            <a:pPr lvl="1"/>
            <a:r>
              <a:rPr lang="fr-FR" sz="1800" dirty="0" smtClean="0"/>
              <a:t>Écriture de « petits » algorithmes.</a:t>
            </a:r>
            <a:endParaRPr lang="fr-FR" sz="1600" dirty="0" smtClean="0"/>
          </a:p>
          <a:p>
            <a:pPr lvl="1"/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1E259-A82A-4652-B66A-7488AC197EC8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7252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Scratch</a:t>
            </a:r>
            <a:endParaRPr lang="fr-FR" dirty="0"/>
          </a:p>
        </p:txBody>
      </p:sp>
      <p:pic>
        <p:nvPicPr>
          <p:cNvPr id="5" name="Picture 2" descr="Afficher l'image d'origin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257" y="296566"/>
            <a:ext cx="4134427" cy="13527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88365" y="1759777"/>
            <a:ext cx="7848600" cy="4600575"/>
          </a:xfrm>
          <a:prstGeom prst="rect">
            <a:avLst/>
          </a:prstGeom>
          <a:ln w="254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751038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Scratch</a:t>
            </a:r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677334" y="1464552"/>
            <a:ext cx="9654021" cy="5072725"/>
          </a:xfrm>
        </p:spPr>
        <p:txBody>
          <a:bodyPr>
            <a:normAutofit/>
          </a:bodyPr>
          <a:lstStyle/>
          <a:p>
            <a:r>
              <a:rPr lang="fr-FR" sz="2400" dirty="0" smtClean="0"/>
              <a:t>Comment utiliser Scratch</a:t>
            </a:r>
          </a:p>
          <a:p>
            <a:pPr lvl="1"/>
            <a:r>
              <a:rPr lang="fr-FR" sz="2000" dirty="0" smtClean="0"/>
              <a:t>Au collège:</a:t>
            </a:r>
          </a:p>
          <a:p>
            <a:pPr lvl="1"/>
            <a:r>
              <a:rPr lang="fr-FR" sz="2000" dirty="0" smtClean="0"/>
              <a:t>Dans le menu Windows situé en bas a gauche de l’écran</a:t>
            </a:r>
          </a:p>
          <a:p>
            <a:pPr marL="457200" lvl="1" indent="0">
              <a:buNone/>
            </a:pPr>
            <a:endParaRPr lang="fr-FR" sz="2000" dirty="0" smtClean="0"/>
          </a:p>
          <a:p>
            <a:pPr lvl="1"/>
            <a:r>
              <a:rPr lang="fr-FR" sz="2000" dirty="0" smtClean="0"/>
              <a:t>A la maison, médiathèque, chez un ami, …, Scratch en ligne:</a:t>
            </a:r>
          </a:p>
          <a:p>
            <a:pPr lvl="1"/>
            <a:r>
              <a:rPr lang="fr-FR" sz="2000" b="1" dirty="0" smtClean="0">
                <a:hlinkClick r:id="rId2"/>
              </a:rPr>
              <a:t>https://scratch.mit.edu/</a:t>
            </a:r>
            <a:endParaRPr lang="fr-FR" sz="2000" b="1" dirty="0" smtClean="0"/>
          </a:p>
          <a:p>
            <a:pPr marL="457200" lvl="1" indent="0">
              <a:buNone/>
            </a:pPr>
            <a:endParaRPr lang="fr-FR" sz="2000" b="1" dirty="0" smtClean="0"/>
          </a:p>
          <a:p>
            <a:pPr lvl="1"/>
            <a:r>
              <a:rPr lang="fr-FR" sz="2000" dirty="0" smtClean="0"/>
              <a:t>A la maison, en installant le logiciel:</a:t>
            </a:r>
          </a:p>
          <a:p>
            <a:pPr lvl="1"/>
            <a:r>
              <a:rPr lang="fr-FR" sz="2000" b="1" dirty="0" smtClean="0">
                <a:hlinkClick r:id="rId3"/>
              </a:rPr>
              <a:t>https://scratch.mit.edu/scratch2download/</a:t>
            </a:r>
            <a:endParaRPr lang="fr-FR" dirty="0" smtClean="0"/>
          </a:p>
          <a:p>
            <a:pPr lvl="1"/>
            <a:endParaRPr lang="fr-FR" dirty="0" smtClean="0"/>
          </a:p>
          <a:p>
            <a:pPr lvl="1"/>
            <a:endParaRPr lang="fr-FR" dirty="0"/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17422" y="2025768"/>
            <a:ext cx="1362075" cy="295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2001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Définition: ( déjà vue )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000" dirty="0" smtClean="0">
                <a:ea typeface="Cambria Math" panose="02040503050406030204" pitchFamily="18" charset="0"/>
              </a:rPr>
              <a:t>Un </a:t>
            </a:r>
            <a:r>
              <a:rPr lang="fr-FR" sz="2000" b="1" dirty="0" smtClean="0">
                <a:ea typeface="Cambria Math" panose="02040503050406030204" pitchFamily="18" charset="0"/>
              </a:rPr>
              <a:t>algorithme</a:t>
            </a:r>
            <a:r>
              <a:rPr lang="fr-FR" sz="2000" dirty="0" smtClean="0">
                <a:ea typeface="Cambria Math" panose="02040503050406030204" pitchFamily="18" charset="0"/>
              </a:rPr>
              <a:t> est </a:t>
            </a:r>
            <a:r>
              <a:rPr lang="fr-FR" sz="2000" b="1" dirty="0" smtClean="0">
                <a:solidFill>
                  <a:srgbClr val="0070C0"/>
                </a:solidFill>
                <a:ea typeface="Cambria Math" panose="02040503050406030204" pitchFamily="18" charset="0"/>
              </a:rPr>
              <a:t>une suite d’opérations élémentaires</a:t>
            </a:r>
            <a:r>
              <a:rPr lang="fr-FR" sz="2000" dirty="0" smtClean="0">
                <a:ea typeface="Cambria Math" panose="02040503050406030204" pitchFamily="18" charset="0"/>
              </a:rPr>
              <a:t>, à appliquer </a:t>
            </a:r>
            <a:r>
              <a:rPr lang="fr-FR" sz="2000" b="1" dirty="0" smtClean="0">
                <a:solidFill>
                  <a:srgbClr val="FF0000"/>
                </a:solidFill>
                <a:ea typeface="Cambria Math" panose="02040503050406030204" pitchFamily="18" charset="0"/>
              </a:rPr>
              <a:t>dans un ordre déterminé</a:t>
            </a:r>
            <a:r>
              <a:rPr lang="fr-FR" sz="2000" dirty="0" smtClean="0">
                <a:ea typeface="Cambria Math" panose="02040503050406030204" pitchFamily="18" charset="0"/>
              </a:rPr>
              <a:t>, à </a:t>
            </a:r>
            <a:r>
              <a:rPr lang="fr-FR" sz="2000" b="1" dirty="0" smtClean="0">
                <a:solidFill>
                  <a:srgbClr val="00B050"/>
                </a:solidFill>
                <a:ea typeface="Cambria Math" panose="02040503050406030204" pitchFamily="18" charset="0"/>
              </a:rPr>
              <a:t>des données</a:t>
            </a:r>
            <a:r>
              <a:rPr lang="fr-FR" sz="2000" dirty="0" smtClean="0">
                <a:ea typeface="Cambria Math" panose="02040503050406030204" pitchFamily="18" charset="0"/>
              </a:rPr>
              <a:t>.</a:t>
            </a:r>
          </a:p>
          <a:p>
            <a:r>
              <a:rPr lang="fr-FR" sz="2000" dirty="0" smtClean="0">
                <a:ea typeface="Cambria Math" panose="02040503050406030204" pitchFamily="18" charset="0"/>
              </a:rPr>
              <a:t>Sa réalisation permet de </a:t>
            </a:r>
            <a:r>
              <a:rPr lang="fr-FR" sz="2000" b="1" dirty="0" smtClean="0">
                <a:solidFill>
                  <a:srgbClr val="0070C0"/>
                </a:solidFill>
                <a:ea typeface="Cambria Math" panose="02040503050406030204" pitchFamily="18" charset="0"/>
              </a:rPr>
              <a:t>résoudre un problème </a:t>
            </a:r>
            <a:r>
              <a:rPr lang="fr-FR" sz="2000" dirty="0" smtClean="0">
                <a:ea typeface="Cambria Math" panose="02040503050406030204" pitchFamily="18" charset="0"/>
              </a:rPr>
              <a:t>donné.</a:t>
            </a:r>
          </a:p>
          <a:p>
            <a:pPr lvl="1"/>
            <a:endParaRPr lang="fr-FR" dirty="0">
              <a:ea typeface="Cambria Math" panose="02040503050406030204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1E259-A82A-4652-B66A-7488AC197EC8}" type="slidenum">
              <a:rPr lang="fr-FR" smtClean="0"/>
              <a:t>5</a:t>
            </a:fld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3378880" y="3562065"/>
            <a:ext cx="2893325" cy="1555845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ight Arrow 5"/>
          <p:cNvSpPr/>
          <p:nvPr/>
        </p:nvSpPr>
        <p:spPr>
          <a:xfrm>
            <a:off x="1741149" y="3855491"/>
            <a:ext cx="1637731" cy="96899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ight Arrow 7"/>
          <p:cNvSpPr/>
          <p:nvPr/>
        </p:nvSpPr>
        <p:spPr>
          <a:xfrm>
            <a:off x="6272205" y="3855491"/>
            <a:ext cx="1637731" cy="968991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TextBox 8"/>
          <p:cNvSpPr txBox="1"/>
          <p:nvPr/>
        </p:nvSpPr>
        <p:spPr>
          <a:xfrm>
            <a:off x="1331716" y="3670825"/>
            <a:ext cx="20471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Donnée(s)</a:t>
            </a:r>
            <a:endParaRPr lang="fr-FR" dirty="0"/>
          </a:p>
        </p:txBody>
      </p:sp>
      <p:sp>
        <p:nvSpPr>
          <p:cNvPr id="10" name="TextBox 9"/>
          <p:cNvSpPr txBox="1"/>
          <p:nvPr/>
        </p:nvSpPr>
        <p:spPr>
          <a:xfrm>
            <a:off x="7704154" y="3670825"/>
            <a:ext cx="20471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Résultat</a:t>
            </a:r>
            <a:endParaRPr lang="fr-FR" dirty="0"/>
          </a:p>
        </p:txBody>
      </p:sp>
      <p:sp>
        <p:nvSpPr>
          <p:cNvPr id="5" name="Oval 4"/>
          <p:cNvSpPr/>
          <p:nvPr/>
        </p:nvSpPr>
        <p:spPr>
          <a:xfrm>
            <a:off x="677334" y="3343701"/>
            <a:ext cx="2701546" cy="2265529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Oval 10"/>
          <p:cNvSpPr/>
          <p:nvPr/>
        </p:nvSpPr>
        <p:spPr>
          <a:xfrm>
            <a:off x="3093343" y="3207221"/>
            <a:ext cx="3457582" cy="2265529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TextBox 11"/>
          <p:cNvSpPr txBox="1"/>
          <p:nvPr/>
        </p:nvSpPr>
        <p:spPr>
          <a:xfrm>
            <a:off x="4086445" y="5629482"/>
            <a:ext cx="2464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Séance précédente</a:t>
            </a:r>
            <a:endParaRPr lang="fr-FR" dirty="0"/>
          </a:p>
        </p:txBody>
      </p:sp>
      <p:sp>
        <p:nvSpPr>
          <p:cNvPr id="13" name="TextBox 11"/>
          <p:cNvSpPr txBox="1"/>
          <p:nvPr/>
        </p:nvSpPr>
        <p:spPr>
          <a:xfrm>
            <a:off x="937279" y="5672030"/>
            <a:ext cx="2464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Séance du jour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9237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8" grpId="0" animBg="1"/>
      <p:bldP spid="9" grpId="0"/>
      <p:bldP spid="10" grpId="0"/>
      <p:bldP spid="5" grpId="0" animBg="1"/>
      <p:bldP spid="11" grpId="0" animBg="1"/>
      <p:bldP spid="11" grpId="1" animBg="1"/>
      <p:bldP spid="12" grpId="0"/>
      <p:bldP spid="12" grpId="1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Algorithme: Recette de cuisine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1E259-A82A-4652-B66A-7488AC197EC8}" type="slidenum">
              <a:rPr lang="fr-FR" smtClean="0"/>
              <a:t>6</a:t>
            </a:fld>
            <a:endParaRPr lang="fr-FR"/>
          </a:p>
        </p:txBody>
      </p:sp>
      <p:sp>
        <p:nvSpPr>
          <p:cNvPr id="7" name="Right Arrow 5"/>
          <p:cNvSpPr/>
          <p:nvPr/>
        </p:nvSpPr>
        <p:spPr>
          <a:xfrm>
            <a:off x="2164230" y="4427297"/>
            <a:ext cx="1637731" cy="96899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ight Arrow 7"/>
          <p:cNvSpPr/>
          <p:nvPr/>
        </p:nvSpPr>
        <p:spPr>
          <a:xfrm>
            <a:off x="6695286" y="4427297"/>
            <a:ext cx="1637731" cy="968991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26" name="Picture 2" descr="Afficher l'image d'origine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864" y="1777073"/>
            <a:ext cx="1633784" cy="1090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Afficher l'image d'origin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232" y="3395529"/>
            <a:ext cx="1277629" cy="9171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03644" y="4021610"/>
            <a:ext cx="2457450" cy="1571625"/>
          </a:xfrm>
          <a:prstGeom prst="rect">
            <a:avLst/>
          </a:prstGeom>
          <a:effectLst>
            <a:softEdge rad="76200"/>
          </a:effectLst>
        </p:spPr>
      </p:pic>
      <p:pic>
        <p:nvPicPr>
          <p:cNvPr id="1032" name="Picture 8" descr="Afficher l'image d'origin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8116" y="1287871"/>
            <a:ext cx="1597552" cy="1597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8" descr="Afficher l'image d'origin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8116" y="2608671"/>
            <a:ext cx="1597552" cy="1597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ZoneTexte 10"/>
          <p:cNvSpPr txBox="1"/>
          <p:nvPr/>
        </p:nvSpPr>
        <p:spPr>
          <a:xfrm>
            <a:off x="3665494" y="1780607"/>
            <a:ext cx="952936" cy="400110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solidFill>
                  <a:srgbClr val="7030A0"/>
                </a:solidFill>
              </a:rPr>
              <a:t>Farine</a:t>
            </a:r>
            <a:endParaRPr lang="fr-FR" b="1" dirty="0">
              <a:solidFill>
                <a:srgbClr val="7030A0"/>
              </a:solidFill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3700424" y="3163584"/>
            <a:ext cx="952936" cy="400110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err="1" smtClean="0">
                <a:solidFill>
                  <a:srgbClr val="7030A0"/>
                </a:solidFill>
              </a:rPr>
              <a:t>Oeuf</a:t>
            </a:r>
            <a:endParaRPr lang="fr-FR" b="1" dirty="0">
              <a:solidFill>
                <a:srgbClr val="7030A0"/>
              </a:solidFill>
            </a:endParaRPr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5400000">
            <a:off x="730480" y="4569159"/>
            <a:ext cx="971186" cy="1185025"/>
          </a:xfrm>
          <a:prstGeom prst="rect">
            <a:avLst/>
          </a:prstGeom>
        </p:spPr>
      </p:pic>
      <p:pic>
        <p:nvPicPr>
          <p:cNvPr id="16" name="Picture 8" descr="Afficher l'image d'origin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7734" y="1270001"/>
            <a:ext cx="1597552" cy="1597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ZoneTexte 19"/>
          <p:cNvSpPr txBox="1"/>
          <p:nvPr/>
        </p:nvSpPr>
        <p:spPr>
          <a:xfrm>
            <a:off x="5385112" y="1807746"/>
            <a:ext cx="952936" cy="400110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err="1" smtClean="0">
                <a:solidFill>
                  <a:srgbClr val="7030A0"/>
                </a:solidFill>
              </a:rPr>
              <a:t>Choco</a:t>
            </a:r>
            <a:endParaRPr lang="fr-FR" b="1" dirty="0">
              <a:solidFill>
                <a:srgbClr val="7030A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01961" y="4133871"/>
            <a:ext cx="2893325" cy="1555845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30" name="Picture 6" descr="Afficher l'image d'origine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573" y="5725070"/>
            <a:ext cx="1132013" cy="997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8" descr="Afficher l'image d'origine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484"/>
          <a:stretch/>
        </p:blipFill>
        <p:spPr bwMode="auto">
          <a:xfrm>
            <a:off x="5126422" y="2611808"/>
            <a:ext cx="1597552" cy="1414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ZoneTexte 20"/>
          <p:cNvSpPr txBox="1"/>
          <p:nvPr/>
        </p:nvSpPr>
        <p:spPr>
          <a:xfrm>
            <a:off x="5420042" y="3137065"/>
            <a:ext cx="952936" cy="400110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solidFill>
                  <a:srgbClr val="7030A0"/>
                </a:solidFill>
              </a:rPr>
              <a:t>Sucre</a:t>
            </a:r>
            <a:endParaRPr lang="fr-FR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0996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375E-6 4.07407E-6 L 0.25482 -0.09074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734" y="-45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25E-7 2.96296E-6 L 0.24167 -0.06435 " pathEditMode="relative" rAng="0" ptsTypes="AA">
                                      <p:cBhvr>
                                        <p:cTn id="65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083" y="-32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7 3.7037E-6 L 0.3832 -0.43889 " pathEditMode="relative" rAng="0" ptsTypes="AA">
                                      <p:cBhvr>
                                        <p:cTn id="7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154" y="-219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91667E-6 2.59259E-6 L 0.38269 -0.40972 " pathEditMode="relative" rAng="0" ptsTypes="AA">
                                      <p:cBhvr>
                                        <p:cTn id="93" dur="2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128" y="-204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1" grpId="0" animBg="1"/>
      <p:bldP spid="19" grpId="0" animBg="1"/>
      <p:bldP spid="20" grpId="0" animBg="1"/>
      <p:bldP spid="6" grpId="0" animBg="1"/>
      <p:bldP spid="2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Algorithme: Vocabulaire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05497"/>
            <a:ext cx="8596668" cy="4799769"/>
          </a:xfrm>
        </p:spPr>
        <p:txBody>
          <a:bodyPr>
            <a:normAutofit/>
          </a:bodyPr>
          <a:lstStyle/>
          <a:p>
            <a:r>
              <a:rPr lang="fr-FR" sz="2000" dirty="0" smtClean="0">
                <a:ea typeface="Cambria Math" panose="02040503050406030204" pitchFamily="18" charset="0"/>
              </a:rPr>
              <a:t>Un </a:t>
            </a:r>
            <a:r>
              <a:rPr lang="fr-FR" sz="2000" b="1" dirty="0" smtClean="0">
                <a:solidFill>
                  <a:srgbClr val="00B050"/>
                </a:solidFill>
                <a:ea typeface="Cambria Math" panose="02040503050406030204" pitchFamily="18" charset="0"/>
              </a:rPr>
              <a:t>algorithme</a:t>
            </a:r>
            <a:r>
              <a:rPr lang="fr-FR" sz="2000" dirty="0" smtClean="0">
                <a:solidFill>
                  <a:srgbClr val="00B050"/>
                </a:solidFill>
                <a:ea typeface="Cambria Math" panose="02040503050406030204" pitchFamily="18" charset="0"/>
              </a:rPr>
              <a:t> </a:t>
            </a:r>
            <a:r>
              <a:rPr lang="fr-FR" sz="2000" dirty="0" smtClean="0">
                <a:ea typeface="Cambria Math" panose="02040503050406030204" pitchFamily="18" charset="0"/>
              </a:rPr>
              <a:t>commence par le </a:t>
            </a:r>
            <a:r>
              <a:rPr lang="fr-FR" sz="2000" b="1" dirty="0" smtClean="0">
                <a:solidFill>
                  <a:srgbClr val="0070C0"/>
                </a:solidFill>
                <a:ea typeface="Cambria Math" panose="02040503050406030204" pitchFamily="18" charset="0"/>
              </a:rPr>
              <a:t>stockage des données d’entrée</a:t>
            </a:r>
            <a:r>
              <a:rPr lang="fr-FR" sz="2000" dirty="0" smtClean="0">
                <a:ea typeface="Cambria Math" panose="02040503050406030204" pitchFamily="18" charset="0"/>
              </a:rPr>
              <a:t>.</a:t>
            </a:r>
          </a:p>
          <a:p>
            <a:r>
              <a:rPr lang="fr-FR" sz="2000" dirty="0" smtClean="0">
                <a:ea typeface="Cambria Math" panose="02040503050406030204" pitchFamily="18" charset="0"/>
              </a:rPr>
              <a:t>Ces données seront utilisées lors des étapes de traitement.</a:t>
            </a:r>
          </a:p>
          <a:p>
            <a:r>
              <a:rPr lang="fr-FR" sz="2000" dirty="0" smtClean="0">
                <a:ea typeface="Cambria Math" panose="02040503050406030204" pitchFamily="18" charset="0"/>
              </a:rPr>
              <a:t>Chacune des ces données est stockée dans la mémoire de la calculatrice ou de l’ordinateur, à un emplacement nommé </a:t>
            </a:r>
            <a:r>
              <a:rPr lang="fr-FR" sz="2000" b="1" dirty="0" smtClean="0">
                <a:solidFill>
                  <a:srgbClr val="FF0000"/>
                </a:solidFill>
                <a:ea typeface="Cambria Math" panose="02040503050406030204" pitchFamily="18" charset="0"/>
              </a:rPr>
              <a:t>variable</a:t>
            </a:r>
            <a:r>
              <a:rPr lang="fr-FR" sz="2000" dirty="0" smtClean="0">
                <a:solidFill>
                  <a:srgbClr val="FF0000"/>
                </a:solidFill>
                <a:ea typeface="Cambria Math" panose="02040503050406030204" pitchFamily="18" charset="0"/>
              </a:rPr>
              <a:t> </a:t>
            </a:r>
            <a:r>
              <a:rPr lang="fr-FR" sz="2000" dirty="0" smtClean="0">
                <a:ea typeface="Cambria Math" panose="02040503050406030204" pitchFamily="18" charset="0"/>
              </a:rPr>
              <a:t>et repéré par </a:t>
            </a:r>
            <a:r>
              <a:rPr lang="fr-FR" sz="2000" b="1" dirty="0" smtClean="0">
                <a:solidFill>
                  <a:srgbClr val="7030A0"/>
                </a:solidFill>
                <a:ea typeface="Cambria Math" panose="02040503050406030204" pitchFamily="18" charset="0"/>
              </a:rPr>
              <a:t>un nom</a:t>
            </a:r>
            <a:r>
              <a:rPr lang="fr-FR" sz="2000" dirty="0" smtClean="0">
                <a:ea typeface="Cambria Math" panose="02040503050406030204" pitchFamily="18" charset="0"/>
              </a:rPr>
              <a:t>.</a:t>
            </a:r>
          </a:p>
          <a:p>
            <a:endParaRPr lang="fr-FR" sz="2000" dirty="0" smtClean="0">
              <a:ea typeface="Cambria Math" panose="02040503050406030204" pitchFamily="18" charset="0"/>
            </a:endParaRPr>
          </a:p>
          <a:p>
            <a:r>
              <a:rPr lang="fr-FR" sz="2000" dirty="0" smtClean="0">
                <a:ea typeface="Cambria Math" panose="02040503050406030204" pitchFamily="18" charset="0"/>
              </a:rPr>
              <a:t>Ces variables peuvent être de natures différentes.</a:t>
            </a:r>
          </a:p>
          <a:p>
            <a:pPr lvl="1"/>
            <a:r>
              <a:rPr lang="fr-FR" dirty="0" smtClean="0">
                <a:ea typeface="Cambria Math" panose="02040503050406030204" pitchFamily="18" charset="0"/>
              </a:rPr>
              <a:t>Nombre</a:t>
            </a:r>
          </a:p>
          <a:p>
            <a:pPr lvl="1"/>
            <a:r>
              <a:rPr lang="fr-FR" dirty="0" smtClean="0">
                <a:ea typeface="Cambria Math" panose="02040503050406030204" pitchFamily="18" charset="0"/>
              </a:rPr>
              <a:t>Chaine de caractères</a:t>
            </a:r>
          </a:p>
          <a:p>
            <a:pPr lvl="1"/>
            <a:r>
              <a:rPr lang="fr-FR" dirty="0" smtClean="0">
                <a:ea typeface="Cambria Math" panose="02040503050406030204" pitchFamily="18" charset="0"/>
              </a:rPr>
              <a:t>…</a:t>
            </a:r>
          </a:p>
          <a:p>
            <a:pPr lvl="1"/>
            <a:endParaRPr lang="fr-FR" dirty="0">
              <a:ea typeface="Cambria Math" panose="02040503050406030204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1E259-A82A-4652-B66A-7488AC197EC8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6194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Algorithme: Recette de cuisine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1E259-A82A-4652-B66A-7488AC197EC8}" type="slidenum">
              <a:rPr lang="fr-FR" smtClean="0"/>
              <a:pPr/>
              <a:t>8</a:t>
            </a:fld>
            <a:endParaRPr lang="fr-FR"/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03644" y="4021610"/>
            <a:ext cx="2457450" cy="1571625"/>
          </a:xfrm>
          <a:prstGeom prst="rect">
            <a:avLst/>
          </a:prstGeom>
          <a:effectLst>
            <a:softEdge rad="76200"/>
          </a:effectLst>
        </p:spPr>
      </p:pic>
      <p:pic>
        <p:nvPicPr>
          <p:cNvPr id="1032" name="Picture 8" descr="Afficher l'image d'origin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4200" y="4082547"/>
            <a:ext cx="1597552" cy="1597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8" descr="Afficher l'image d'origin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6750" y="4082547"/>
            <a:ext cx="1597552" cy="1597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ZoneTexte 21"/>
          <p:cNvSpPr txBox="1"/>
          <p:nvPr/>
        </p:nvSpPr>
        <p:spPr>
          <a:xfrm>
            <a:off x="3081730" y="4590114"/>
            <a:ext cx="952936" cy="400110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solidFill>
                  <a:srgbClr val="7030A0"/>
                </a:solidFill>
              </a:rPr>
              <a:t>Farine</a:t>
            </a:r>
            <a:endParaRPr lang="fr-FR" b="1" dirty="0">
              <a:solidFill>
                <a:srgbClr val="7030A0"/>
              </a:solidFill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5739058" y="4590114"/>
            <a:ext cx="952936" cy="400110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err="1" smtClean="0">
                <a:solidFill>
                  <a:srgbClr val="7030A0"/>
                </a:solidFill>
              </a:rPr>
              <a:t>Oeuf</a:t>
            </a:r>
            <a:endParaRPr lang="fr-FR" b="1" dirty="0">
              <a:solidFill>
                <a:srgbClr val="7030A0"/>
              </a:solidFill>
            </a:endParaRPr>
          </a:p>
        </p:txBody>
      </p:sp>
      <p:sp>
        <p:nvSpPr>
          <p:cNvPr id="26" name="Content Placeholder 2"/>
          <p:cNvSpPr txBox="1">
            <a:spLocks/>
          </p:cNvSpPr>
          <p:nvPr/>
        </p:nvSpPr>
        <p:spPr>
          <a:xfrm>
            <a:off x="677334" y="1445764"/>
            <a:ext cx="8596668" cy="47781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000" dirty="0" smtClean="0">
                <a:ea typeface="Cambria Math" panose="02040503050406030204" pitchFamily="18" charset="0"/>
              </a:rPr>
              <a:t>Les instructions de base que l’on peut pratiquer</a:t>
            </a:r>
            <a:br>
              <a:rPr lang="fr-FR" sz="2000" dirty="0" smtClean="0">
                <a:ea typeface="Cambria Math" panose="02040503050406030204" pitchFamily="18" charset="0"/>
              </a:rPr>
            </a:br>
            <a:r>
              <a:rPr lang="fr-FR" sz="2000" dirty="0" smtClean="0">
                <a:ea typeface="Cambria Math" panose="02040503050406030204" pitchFamily="18" charset="0"/>
              </a:rPr>
              <a:t>sur un bol sont les suivantes:</a:t>
            </a:r>
          </a:p>
          <a:p>
            <a:pPr lvl="1"/>
            <a:r>
              <a:rPr lang="fr-FR" sz="2000" dirty="0" smtClean="0">
                <a:ea typeface="Cambria Math" panose="02040503050406030204" pitchFamily="18" charset="0"/>
              </a:rPr>
              <a:t>1. Lui </a:t>
            </a:r>
            <a:r>
              <a:rPr lang="fr-FR" sz="2000" b="1" dirty="0" smtClean="0">
                <a:solidFill>
                  <a:srgbClr val="0070C0"/>
                </a:solidFill>
                <a:ea typeface="Cambria Math" panose="02040503050406030204" pitchFamily="18" charset="0"/>
              </a:rPr>
              <a:t>donner un nom</a:t>
            </a:r>
            <a:r>
              <a:rPr lang="fr-FR" sz="2000" dirty="0" smtClean="0">
                <a:ea typeface="Cambria Math" panose="02040503050406030204" pitchFamily="18" charset="0"/>
              </a:rPr>
              <a:t>.</a:t>
            </a:r>
          </a:p>
          <a:p>
            <a:pPr lvl="1"/>
            <a:r>
              <a:rPr lang="fr-FR" sz="2000" dirty="0" smtClean="0">
                <a:ea typeface="Cambria Math" panose="02040503050406030204" pitchFamily="18" charset="0"/>
              </a:rPr>
              <a:t>2. </a:t>
            </a:r>
            <a:r>
              <a:rPr lang="fr-FR" sz="2000" b="1" dirty="0" smtClean="0">
                <a:solidFill>
                  <a:srgbClr val="0070C0"/>
                </a:solidFill>
                <a:ea typeface="Cambria Math" panose="02040503050406030204" pitchFamily="18" charset="0"/>
              </a:rPr>
              <a:t>Mettre</a:t>
            </a:r>
            <a:r>
              <a:rPr lang="fr-FR" sz="2000" dirty="0" smtClean="0">
                <a:solidFill>
                  <a:srgbClr val="0070C0"/>
                </a:solidFill>
                <a:ea typeface="Cambria Math" panose="02040503050406030204" pitchFamily="18" charset="0"/>
              </a:rPr>
              <a:t> </a:t>
            </a:r>
            <a:r>
              <a:rPr lang="fr-FR" sz="2000" dirty="0" smtClean="0">
                <a:ea typeface="Cambria Math" panose="02040503050406030204" pitchFamily="18" charset="0"/>
              </a:rPr>
              <a:t>quelque chose dedans</a:t>
            </a:r>
          </a:p>
          <a:p>
            <a:pPr lvl="1"/>
            <a:r>
              <a:rPr lang="fr-FR" sz="2000" dirty="0" smtClean="0">
                <a:ea typeface="Cambria Math" panose="02040503050406030204" pitchFamily="18" charset="0"/>
              </a:rPr>
              <a:t>3. </a:t>
            </a:r>
            <a:r>
              <a:rPr lang="fr-FR" sz="2000" b="1" dirty="0" smtClean="0">
                <a:solidFill>
                  <a:srgbClr val="0070C0"/>
                </a:solidFill>
                <a:ea typeface="Cambria Math" panose="02040503050406030204" pitchFamily="18" charset="0"/>
              </a:rPr>
              <a:t>Regarder</a:t>
            </a:r>
            <a:r>
              <a:rPr lang="fr-FR" sz="2000" dirty="0" smtClean="0">
                <a:solidFill>
                  <a:srgbClr val="0070C0"/>
                </a:solidFill>
                <a:ea typeface="Cambria Math" panose="02040503050406030204" pitchFamily="18" charset="0"/>
              </a:rPr>
              <a:t> </a:t>
            </a:r>
            <a:r>
              <a:rPr lang="fr-FR" sz="2000" dirty="0" smtClean="0">
                <a:ea typeface="Cambria Math" panose="02040503050406030204" pitchFamily="18" charset="0"/>
              </a:rPr>
              <a:t>à l’intérieur</a:t>
            </a:r>
          </a:p>
          <a:p>
            <a:pPr lvl="1"/>
            <a:r>
              <a:rPr lang="fr-FR" sz="2000" dirty="0" smtClean="0">
                <a:ea typeface="Cambria Math" panose="02040503050406030204" pitchFamily="18" charset="0"/>
              </a:rPr>
              <a:t>4. </a:t>
            </a:r>
            <a:r>
              <a:rPr lang="fr-FR" sz="2000" b="1" dirty="0" smtClean="0">
                <a:solidFill>
                  <a:srgbClr val="0070C0"/>
                </a:solidFill>
                <a:ea typeface="Cambria Math" panose="02040503050406030204" pitchFamily="18" charset="0"/>
              </a:rPr>
              <a:t>Vider</a:t>
            </a:r>
            <a:r>
              <a:rPr lang="fr-FR" sz="2000" dirty="0" smtClean="0">
                <a:solidFill>
                  <a:srgbClr val="0070C0"/>
                </a:solidFill>
                <a:ea typeface="Cambria Math" panose="02040503050406030204" pitchFamily="18" charset="0"/>
              </a:rPr>
              <a:t> </a:t>
            </a:r>
            <a:r>
              <a:rPr lang="fr-FR" sz="2000" dirty="0" smtClean="0">
                <a:ea typeface="Cambria Math" panose="02040503050406030204" pitchFamily="18" charset="0"/>
              </a:rPr>
              <a:t>le contenu</a:t>
            </a:r>
          </a:p>
          <a:p>
            <a:pPr lvl="1"/>
            <a:endParaRPr lang="fr-FR" sz="2000" dirty="0" smtClean="0"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0997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Algorithme: Vocabulaire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28327"/>
            <a:ext cx="8596668" cy="4778160"/>
          </a:xfrm>
        </p:spPr>
        <p:txBody>
          <a:bodyPr>
            <a:noAutofit/>
          </a:bodyPr>
          <a:lstStyle/>
          <a:p>
            <a:r>
              <a:rPr lang="fr-FR" sz="2000" dirty="0" smtClean="0">
                <a:ea typeface="Cambria Math" panose="02040503050406030204" pitchFamily="18" charset="0"/>
              </a:rPr>
              <a:t>Les instructions de base que l’on peut pratiquer</a:t>
            </a:r>
            <a:br>
              <a:rPr lang="fr-FR" sz="2000" dirty="0" smtClean="0">
                <a:ea typeface="Cambria Math" panose="02040503050406030204" pitchFamily="18" charset="0"/>
              </a:rPr>
            </a:br>
            <a:r>
              <a:rPr lang="fr-FR" sz="2000" dirty="0" smtClean="0">
                <a:ea typeface="Cambria Math" panose="02040503050406030204" pitchFamily="18" charset="0"/>
              </a:rPr>
              <a:t>à une variable sont les suivantes:</a:t>
            </a:r>
          </a:p>
          <a:p>
            <a:pPr lvl="1"/>
            <a:r>
              <a:rPr lang="fr-FR" sz="2000" dirty="0" smtClean="0">
                <a:ea typeface="Cambria Math" panose="02040503050406030204" pitchFamily="18" charset="0"/>
              </a:rPr>
              <a:t>Déclaration:</a:t>
            </a:r>
            <a:br>
              <a:rPr lang="fr-FR" sz="2000" dirty="0" smtClean="0">
                <a:ea typeface="Cambria Math" panose="02040503050406030204" pitchFamily="18" charset="0"/>
              </a:rPr>
            </a:br>
            <a:r>
              <a:rPr lang="fr-FR" sz="2000" dirty="0" smtClean="0">
                <a:ea typeface="Cambria Math" panose="02040503050406030204" pitchFamily="18" charset="0"/>
              </a:rPr>
              <a:t>« </a:t>
            </a:r>
            <a:r>
              <a:rPr lang="fr-FR" sz="2000" b="1" dirty="0" smtClean="0">
                <a:solidFill>
                  <a:srgbClr val="0070C0"/>
                </a:solidFill>
                <a:ea typeface="Cambria Math" panose="02040503050406030204" pitchFamily="18" charset="0"/>
              </a:rPr>
              <a:t>Créer</a:t>
            </a:r>
            <a:r>
              <a:rPr lang="fr-FR" sz="2000" dirty="0" smtClean="0">
                <a:ea typeface="Cambria Math" panose="02040503050406030204" pitchFamily="18" charset="0"/>
              </a:rPr>
              <a:t> » </a:t>
            </a:r>
            <a:r>
              <a:rPr lang="fr-FR" sz="2000" dirty="0" smtClean="0">
                <a:ea typeface="Cambria Math" panose="02040503050406030204" pitchFamily="18" charset="0"/>
              </a:rPr>
              <a:t>la variable, et lui donner un nom.</a:t>
            </a:r>
          </a:p>
          <a:p>
            <a:pPr lvl="1"/>
            <a:endParaRPr lang="fr-FR" sz="2000" dirty="0" smtClean="0">
              <a:ea typeface="Cambria Math" panose="02040503050406030204" pitchFamily="18" charset="0"/>
            </a:endParaRPr>
          </a:p>
          <a:p>
            <a:pPr lvl="1"/>
            <a:r>
              <a:rPr lang="fr-FR" sz="2000" dirty="0" smtClean="0">
                <a:ea typeface="Cambria Math" panose="02040503050406030204" pitchFamily="18" charset="0"/>
              </a:rPr>
              <a:t>Affectation:</a:t>
            </a:r>
            <a:br>
              <a:rPr lang="fr-FR" sz="2000" dirty="0" smtClean="0">
                <a:ea typeface="Cambria Math" panose="02040503050406030204" pitchFamily="18" charset="0"/>
              </a:rPr>
            </a:br>
            <a:r>
              <a:rPr lang="fr-FR" sz="2000" dirty="0" smtClean="0">
                <a:ea typeface="Cambria Math" panose="02040503050406030204" pitchFamily="18" charset="0"/>
              </a:rPr>
              <a:t>« </a:t>
            </a:r>
            <a:r>
              <a:rPr lang="fr-FR" sz="2000" b="1" dirty="0" smtClean="0">
                <a:solidFill>
                  <a:srgbClr val="0070C0"/>
                </a:solidFill>
                <a:ea typeface="Cambria Math" panose="02040503050406030204" pitchFamily="18" charset="0"/>
              </a:rPr>
              <a:t>Mettre</a:t>
            </a:r>
            <a:r>
              <a:rPr lang="fr-FR" sz="2000" dirty="0" smtClean="0">
                <a:ea typeface="Cambria Math" panose="02040503050406030204" pitchFamily="18" charset="0"/>
              </a:rPr>
              <a:t> » </a:t>
            </a:r>
            <a:r>
              <a:rPr lang="fr-FR" sz="2000" dirty="0" smtClean="0">
                <a:ea typeface="Cambria Math" panose="02040503050406030204" pitchFamily="18" charset="0"/>
              </a:rPr>
              <a:t>une valeur à la variable.</a:t>
            </a:r>
          </a:p>
          <a:p>
            <a:pPr lvl="1"/>
            <a:endParaRPr lang="fr-FR" sz="2000" dirty="0">
              <a:ea typeface="Cambria Math" panose="02040503050406030204" pitchFamily="18" charset="0"/>
            </a:endParaRPr>
          </a:p>
          <a:p>
            <a:pPr lvl="1"/>
            <a:r>
              <a:rPr lang="fr-FR" sz="2000" dirty="0" smtClean="0">
                <a:ea typeface="Cambria Math" panose="02040503050406030204" pitchFamily="18" charset="0"/>
              </a:rPr>
              <a:t>Lecture:</a:t>
            </a:r>
            <a:br>
              <a:rPr lang="fr-FR" sz="2000" dirty="0" smtClean="0">
                <a:ea typeface="Cambria Math" panose="02040503050406030204" pitchFamily="18" charset="0"/>
              </a:rPr>
            </a:br>
            <a:r>
              <a:rPr lang="fr-FR" sz="2000" dirty="0" smtClean="0">
                <a:ea typeface="Cambria Math" panose="02040503050406030204" pitchFamily="18" charset="0"/>
              </a:rPr>
              <a:t>« </a:t>
            </a:r>
            <a:r>
              <a:rPr lang="fr-FR" sz="2000" b="1" dirty="0" smtClean="0">
                <a:solidFill>
                  <a:srgbClr val="0070C0"/>
                </a:solidFill>
                <a:ea typeface="Cambria Math" panose="02040503050406030204" pitchFamily="18" charset="0"/>
              </a:rPr>
              <a:t>Lire</a:t>
            </a:r>
            <a:r>
              <a:rPr lang="fr-FR" sz="2000" dirty="0" smtClean="0">
                <a:ea typeface="Cambria Math" panose="02040503050406030204" pitchFamily="18" charset="0"/>
              </a:rPr>
              <a:t> » </a:t>
            </a:r>
            <a:r>
              <a:rPr lang="fr-FR" sz="2000" dirty="0" smtClean="0">
                <a:ea typeface="Cambria Math" panose="02040503050406030204" pitchFamily="18" charset="0"/>
              </a:rPr>
              <a:t>la valeur d’une variable.</a:t>
            </a:r>
          </a:p>
          <a:p>
            <a:pPr lvl="1"/>
            <a:endParaRPr lang="fr-FR" sz="2000" dirty="0">
              <a:ea typeface="Cambria Math" panose="02040503050406030204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1E259-A82A-4652-B66A-7488AC197EC8}" type="slidenum">
              <a:rPr lang="fr-FR" smtClean="0"/>
              <a:t>9</a:t>
            </a:fld>
            <a:endParaRPr lang="fr-FR"/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75633" y="283762"/>
            <a:ext cx="4922139" cy="2172836"/>
          </a:xfrm>
          <a:prstGeom prst="rect">
            <a:avLst/>
          </a:prstGeom>
        </p:spPr>
      </p:pic>
      <p:sp>
        <p:nvSpPr>
          <p:cNvPr id="10" name="Ellipse 9"/>
          <p:cNvSpPr/>
          <p:nvPr/>
        </p:nvSpPr>
        <p:spPr>
          <a:xfrm>
            <a:off x="8693623" y="1419367"/>
            <a:ext cx="1787857" cy="51103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llipse 10"/>
          <p:cNvSpPr/>
          <p:nvPr/>
        </p:nvSpPr>
        <p:spPr>
          <a:xfrm>
            <a:off x="8798029" y="1986508"/>
            <a:ext cx="1787857" cy="51103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27984" y="3728432"/>
            <a:ext cx="3326946" cy="656634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27983" y="5033215"/>
            <a:ext cx="1610297" cy="623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7298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289</Words>
  <Application>Microsoft Office PowerPoint</Application>
  <PresentationFormat>Grand écran</PresentationFormat>
  <Paragraphs>82</Paragraphs>
  <Slides>16</Slides>
  <Notes>11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Cambria Math</vt:lpstr>
      <vt:lpstr>Trebuchet MS</vt:lpstr>
      <vt:lpstr>Wingdings 3</vt:lpstr>
      <vt:lpstr>Facet</vt:lpstr>
      <vt:lpstr>Scratch Algorithmique #2</vt:lpstr>
      <vt:lpstr>Scratch: Algorithmique #2</vt:lpstr>
      <vt:lpstr>Scratch</vt:lpstr>
      <vt:lpstr>Scratch</vt:lpstr>
      <vt:lpstr>Définition: ( déjà vue )</vt:lpstr>
      <vt:lpstr>Algorithme: Recette de cuisine</vt:lpstr>
      <vt:lpstr>Algorithme: Vocabulaire</vt:lpstr>
      <vt:lpstr>Algorithme: Recette de cuisine</vt:lpstr>
      <vt:lpstr>Algorithme: Vocabulaire</vt:lpstr>
      <vt:lpstr>Partie 1: Afficher l’âge</vt:lpstr>
      <vt:lpstr>Partie 1: Afficher l’âge</vt:lpstr>
      <vt:lpstr>Partie 1: Afficher l’âge</vt:lpstr>
      <vt:lpstr>Partie 2: Année de naissance</vt:lpstr>
      <vt:lpstr>Partie 3: Compteur</vt:lpstr>
      <vt:lpstr>Scratch: Algorithmique #2</vt:lpstr>
      <vt:lpstr>Présentation PowerPoint</vt:lpstr>
    </vt:vector>
  </TitlesOfParts>
  <Company>Amadeus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Seconde</dc:title>
  <dc:creator>Jean-Louis FELT</dc:creator>
  <cp:lastModifiedBy>Jean-Louis FELT</cp:lastModifiedBy>
  <cp:revision>203</cp:revision>
  <cp:lastPrinted>2015-09-21T20:46:19Z</cp:lastPrinted>
  <dcterms:created xsi:type="dcterms:W3CDTF">2015-08-30T19:31:28Z</dcterms:created>
  <dcterms:modified xsi:type="dcterms:W3CDTF">2016-11-15T20:05:43Z</dcterms:modified>
</cp:coreProperties>
</file>